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46"/>
  </p:notesMasterIdLst>
  <p:sldIdLst>
    <p:sldId id="333" r:id="rId2"/>
    <p:sldId id="334" r:id="rId3"/>
    <p:sldId id="316" r:id="rId4"/>
    <p:sldId id="285" r:id="rId5"/>
    <p:sldId id="286" r:id="rId6"/>
    <p:sldId id="256" r:id="rId7"/>
    <p:sldId id="309" r:id="rId8"/>
    <p:sldId id="310" r:id="rId9"/>
    <p:sldId id="317" r:id="rId10"/>
    <p:sldId id="335" r:id="rId11"/>
    <p:sldId id="318" r:id="rId12"/>
    <p:sldId id="331" r:id="rId13"/>
    <p:sldId id="329" r:id="rId14"/>
    <p:sldId id="268" r:id="rId15"/>
    <p:sldId id="301" r:id="rId16"/>
    <p:sldId id="319" r:id="rId17"/>
    <p:sldId id="320" r:id="rId18"/>
    <p:sldId id="289" r:id="rId19"/>
    <p:sldId id="269" r:id="rId20"/>
    <p:sldId id="292" r:id="rId21"/>
    <p:sldId id="330" r:id="rId22"/>
    <p:sldId id="290" r:id="rId23"/>
    <p:sldId id="291" r:id="rId24"/>
    <p:sldId id="293" r:id="rId25"/>
    <p:sldId id="314" r:id="rId26"/>
    <p:sldId id="297" r:id="rId27"/>
    <p:sldId id="336" r:id="rId28"/>
    <p:sldId id="298" r:id="rId29"/>
    <p:sldId id="328" r:id="rId30"/>
    <p:sldId id="300" r:id="rId31"/>
    <p:sldId id="326" r:id="rId32"/>
    <p:sldId id="303" r:id="rId33"/>
    <p:sldId id="304" r:id="rId34"/>
    <p:sldId id="305" r:id="rId35"/>
    <p:sldId id="332" r:id="rId36"/>
    <p:sldId id="306" r:id="rId37"/>
    <p:sldId id="323" r:id="rId38"/>
    <p:sldId id="322" r:id="rId39"/>
    <p:sldId id="324" r:id="rId40"/>
    <p:sldId id="302" r:id="rId41"/>
    <p:sldId id="273" r:id="rId42"/>
    <p:sldId id="274" r:id="rId43"/>
    <p:sldId id="337" r:id="rId44"/>
    <p:sldId id="321"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C000"/>
    <a:srgbClr val="000000"/>
    <a:srgbClr val="262626"/>
    <a:srgbClr val="7F7F7F"/>
    <a:srgbClr val="F7DE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10" autoAdjust="0"/>
  </p:normalViewPr>
  <p:slideViewPr>
    <p:cSldViewPr snapToGrid="0">
      <p:cViewPr varScale="1">
        <p:scale>
          <a:sx n="57" d="100"/>
          <a:sy n="57" d="100"/>
        </p:scale>
        <p:origin x="828" y="66"/>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67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3260C0-D051-BB4D-989C-A33DA1AEBF83}" type="datetimeFigureOut">
              <a:rPr lang="en-US" smtClean="0"/>
              <a:t>10/15/2014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45192D-581E-0240-BD32-CF812DA88F7B}" type="slidenum">
              <a:rPr lang="en-US" smtClean="0"/>
              <a:t>‹#›</a:t>
            </a:fld>
            <a:endParaRPr lang="en-US"/>
          </a:p>
        </p:txBody>
      </p:sp>
    </p:spTree>
    <p:extLst>
      <p:ext uri="{BB962C8B-B14F-4D97-AF65-F5344CB8AC3E}">
        <p14:creationId xmlns:p14="http://schemas.microsoft.com/office/powerpoint/2010/main" val="22311972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Free_and_open_source"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en.wikipedia.org/wiki/Object-oriented_programming" TargetMode="External"/><Relationship Id="rId5" Type="http://schemas.openxmlformats.org/officeDocument/2006/relationships/hyperlink" Target="http://en.wikipedia.org/wiki/JavaScript" TargetMode="External"/><Relationship Id="rId4" Type="http://schemas.openxmlformats.org/officeDocument/2006/relationships/hyperlink" Target="http://en.wikipedia.org/wiki/Microsoft"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Standards_organiza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a:t>
            </a:fld>
            <a:endParaRPr lang="en-US"/>
          </a:p>
        </p:txBody>
      </p:sp>
    </p:spTree>
    <p:extLst>
      <p:ext uri="{BB962C8B-B14F-4D97-AF65-F5344CB8AC3E}">
        <p14:creationId xmlns:p14="http://schemas.microsoft.com/office/powerpoint/2010/main" val="4259585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bring some</a:t>
            </a:r>
            <a:r>
              <a:rPr lang="en-US" baseline="0" dirty="0" smtClean="0"/>
              <a:t> structure to “next-gen” JavaScript, we’re going to look at these four main areas.</a:t>
            </a:r>
          </a:p>
        </p:txBody>
      </p:sp>
      <p:sp>
        <p:nvSpPr>
          <p:cNvPr id="4" name="Slide Number Placeholder 3"/>
          <p:cNvSpPr>
            <a:spLocks noGrp="1"/>
          </p:cNvSpPr>
          <p:nvPr>
            <p:ph type="sldNum" sz="quarter" idx="10"/>
          </p:nvPr>
        </p:nvSpPr>
        <p:spPr/>
        <p:txBody>
          <a:bodyPr/>
          <a:lstStyle/>
          <a:p>
            <a:fld id="{7945192D-581E-0240-BD32-CF812DA88F7B}" type="slidenum">
              <a:rPr lang="en-US" smtClean="0"/>
              <a:t>12</a:t>
            </a:fld>
            <a:endParaRPr lang="en-US"/>
          </a:p>
        </p:txBody>
      </p:sp>
    </p:spTree>
    <p:extLst>
      <p:ext uri="{BB962C8B-B14F-4D97-AF65-F5344CB8AC3E}">
        <p14:creationId xmlns:p14="http://schemas.microsoft.com/office/powerpoint/2010/main" val="1456571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 we start</a:t>
            </a:r>
            <a:r>
              <a:rPr lang="en-US" baseline="0" dirty="0" smtClean="0"/>
              <a:t> with the standards, which are decidedly catching up with the times.</a:t>
            </a:r>
            <a:endParaRPr lang="en-US" dirty="0" smtClean="0"/>
          </a:p>
          <a:p>
            <a:endParaRPr lang="en-US" dirty="0" smtClean="0"/>
          </a:p>
          <a:p>
            <a:r>
              <a:rPr lang="en-US" dirty="0" smtClean="0"/>
              <a:t>Image</a:t>
            </a:r>
            <a:r>
              <a:rPr lang="en-US" baseline="0" dirty="0" smtClean="0"/>
              <a:t> source: http://publicclockthis.blogspot.fi/2013/07/sunderland.html</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13</a:t>
            </a:fld>
            <a:endParaRPr lang="en-US"/>
          </a:p>
        </p:txBody>
      </p:sp>
    </p:spTree>
    <p:extLst>
      <p:ext uri="{BB962C8B-B14F-4D97-AF65-F5344CB8AC3E}">
        <p14:creationId xmlns:p14="http://schemas.microsoft.com/office/powerpoint/2010/main" val="1163779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main standard for JavaScript,</a:t>
            </a:r>
            <a:r>
              <a:rPr lang="en-US" baseline="0" dirty="0" smtClean="0"/>
              <a:t> as mentioned before, is ECMAScript..</a:t>
            </a:r>
          </a:p>
          <a:p>
            <a:endParaRPr lang="en-US" baseline="0" dirty="0" smtClean="0"/>
          </a:p>
          <a:p>
            <a:r>
              <a:rPr lang="en-US" baseline="0" dirty="0" smtClean="0"/>
              <a:t>ECMAScript has had a few releases over the year (most recent released one is version 5) and now the committee is ready preparing ECMAScript 6 which is by far the most comprehensive release in a very long time. Some of these features have already been adopted as part of JavaScript 1.7/1.8 (like promises), and some of these, even if not officially approved, have already been adopted by state-of-the-art JavaScript engines such as V8 (some of these are available in Google Chrome).</a:t>
            </a:r>
          </a:p>
          <a:p>
            <a:endParaRPr lang="en-US" baseline="0" dirty="0" smtClean="0"/>
          </a:p>
          <a:p>
            <a:r>
              <a:rPr lang="en-US" baseline="0" dirty="0" smtClean="0"/>
              <a:t>Out of all the content in ES 6 (also called “Harmony”), some of the changes are mere syntactic sugar (“let”), others are standardization of features that have been provided by 3</a:t>
            </a:r>
            <a:r>
              <a:rPr lang="en-US" baseline="30000" dirty="0" smtClean="0"/>
              <a:t>rd</a:t>
            </a:r>
            <a:r>
              <a:rPr lang="en-US" baseline="0" dirty="0" smtClean="0"/>
              <a:t> party libraries for a long time (promises) and some others will definitely and fundamentally change the way we develop JavaScript applications. I picked 3 of these as examples, let’s have a look at them.</a:t>
            </a:r>
          </a:p>
        </p:txBody>
      </p:sp>
      <p:sp>
        <p:nvSpPr>
          <p:cNvPr id="4" name="Slide Number Placeholder 3"/>
          <p:cNvSpPr>
            <a:spLocks noGrp="1"/>
          </p:cNvSpPr>
          <p:nvPr>
            <p:ph type="sldNum" sz="quarter" idx="10"/>
          </p:nvPr>
        </p:nvSpPr>
        <p:spPr/>
        <p:txBody>
          <a:bodyPr/>
          <a:lstStyle/>
          <a:p>
            <a:fld id="{7945192D-581E-0240-BD32-CF812DA88F7B}" type="slidenum">
              <a:rPr lang="en-US" smtClean="0"/>
              <a:t>14</a:t>
            </a:fld>
            <a:endParaRPr lang="en-US"/>
          </a:p>
        </p:txBody>
      </p:sp>
    </p:spTree>
    <p:extLst>
      <p:ext uri="{BB962C8B-B14F-4D97-AF65-F5344CB8AC3E}">
        <p14:creationId xmlns:p14="http://schemas.microsoft.com/office/powerpoint/2010/main" val="69232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 one: classes, and objects. </a:t>
            </a:r>
          </a:p>
          <a:p>
            <a:endParaRPr lang="en-US" dirty="0" smtClean="0"/>
          </a:p>
          <a:p>
            <a:r>
              <a:rPr lang="en-US" dirty="0" smtClean="0"/>
              <a:t>We did not cover</a:t>
            </a:r>
            <a:r>
              <a:rPr lang="en-US" baseline="0" dirty="0" smtClean="0"/>
              <a:t> the basics of JavaScript today but JavaScript is NOT an object-oriented language, but rather a prototype-based language… or in other words, it’s got something that looks like classes, but classes they’re not. However, ES6 does bring classes into the picture, just like an OOP language. While I don’t think that classes and objects are and end-all be-all paradigm, they’ll definitely help to structure code and applications better.</a:t>
            </a:r>
            <a:endParaRPr lang="en-US" dirty="0" smtClean="0"/>
          </a:p>
          <a:p>
            <a:endParaRPr lang="en-US" dirty="0" smtClean="0"/>
          </a:p>
          <a:p>
            <a:r>
              <a:rPr lang="en-US" dirty="0" smtClean="0"/>
              <a:t>Source: http://www.wintellect.com/blogs/nstieglitz/5-great-features-in-es6-harmony</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15</a:t>
            </a:fld>
            <a:endParaRPr lang="en-US"/>
          </a:p>
        </p:txBody>
      </p:sp>
    </p:spTree>
    <p:extLst>
      <p:ext uri="{BB962C8B-B14F-4D97-AF65-F5344CB8AC3E}">
        <p14:creationId xmlns:p14="http://schemas.microsoft.com/office/powerpoint/2010/main" val="324229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Second is promises.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Just look at a typical snippet of callback-based code where multiple asynchronous calls are chained because they need the data from the previous call, versus the same thing done with promises. It’s quite the change, and it should effectively solve the problem we’ve had with ‘callback spaghetti’ and ‘callback hell’.</a:t>
            </a:r>
            <a:endParaRPr lang="en-US" dirty="0" smtClean="0"/>
          </a:p>
          <a:p>
            <a:endParaRPr lang="en-US" dirty="0" smtClean="0"/>
          </a:p>
          <a:p>
            <a:r>
              <a:rPr lang="en-US" dirty="0" smtClean="0"/>
              <a:t>There are quite a few libraries out there that</a:t>
            </a:r>
            <a:r>
              <a:rPr lang="en-US" baseline="0" dirty="0" smtClean="0"/>
              <a:t> provide support for promises (Q, RSVP, </a:t>
            </a:r>
            <a:r>
              <a:rPr lang="en-US" baseline="0" dirty="0" err="1" smtClean="0"/>
              <a:t>Angular’s</a:t>
            </a:r>
            <a:r>
              <a:rPr lang="en-US" baseline="0" dirty="0" smtClean="0"/>
              <a:t> $q) and while they all offered an interface that look familiar, they all worked in slightly different ways. ECMAScript 6 intends to remove all external dependencies for promises and standardize them.</a:t>
            </a:r>
          </a:p>
        </p:txBody>
      </p:sp>
      <p:sp>
        <p:nvSpPr>
          <p:cNvPr id="4" name="Slide Number Placeholder 3"/>
          <p:cNvSpPr>
            <a:spLocks noGrp="1"/>
          </p:cNvSpPr>
          <p:nvPr>
            <p:ph type="sldNum" sz="quarter" idx="10"/>
          </p:nvPr>
        </p:nvSpPr>
        <p:spPr/>
        <p:txBody>
          <a:bodyPr/>
          <a:lstStyle/>
          <a:p>
            <a:fld id="{7945192D-581E-0240-BD32-CF812DA88F7B}" type="slidenum">
              <a:rPr lang="en-US" smtClean="0"/>
              <a:t>16</a:t>
            </a:fld>
            <a:endParaRPr lang="en-US"/>
          </a:p>
        </p:txBody>
      </p:sp>
    </p:spTree>
    <p:extLst>
      <p:ext uri="{BB962C8B-B14F-4D97-AF65-F5344CB8AC3E}">
        <p14:creationId xmlns:p14="http://schemas.microsoft.com/office/powerpoint/2010/main" val="296364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third</a:t>
            </a:r>
            <a:r>
              <a:rPr lang="en-US" baseline="0" dirty="0" smtClean="0"/>
              <a:t> one is modules.</a:t>
            </a:r>
            <a:endParaRPr lang="en-US" dirty="0" smtClean="0"/>
          </a:p>
          <a:p>
            <a:endParaRPr lang="en-US" dirty="0" smtClean="0"/>
          </a:p>
          <a:p>
            <a:r>
              <a:rPr lang="en-US" dirty="0" smtClean="0"/>
              <a:t>So far we’ve had the AMD specification</a:t>
            </a:r>
            <a:r>
              <a:rPr lang="en-US" baseline="0" dirty="0" smtClean="0"/>
              <a:t> and a couple of implementations such as Require.js, which has been fairly successful in the browser.</a:t>
            </a:r>
          </a:p>
          <a:p>
            <a:r>
              <a:rPr lang="en-US" baseline="0" dirty="0" smtClean="0"/>
              <a:t>There’s also </a:t>
            </a:r>
            <a:r>
              <a:rPr lang="en-US" baseline="0" dirty="0" err="1" smtClean="0"/>
              <a:t>CommonJs</a:t>
            </a:r>
            <a:r>
              <a:rPr lang="en-US" baseline="0" dirty="0" smtClean="0"/>
              <a:t>, which is the standard for server-side code in Node.js.</a:t>
            </a:r>
          </a:p>
          <a:p>
            <a:endParaRPr lang="en-US" baseline="0" dirty="0" smtClean="0"/>
          </a:p>
          <a:p>
            <a:r>
              <a:rPr lang="en-US" baseline="0" dirty="0" smtClean="0"/>
              <a:t>ECMAScript 6 provides a common syntax that tries to combine both approaches.</a:t>
            </a:r>
            <a:endParaRPr lang="en-US" dirty="0" smtClean="0"/>
          </a:p>
          <a:p>
            <a:endParaRPr lang="en-US" dirty="0" smtClean="0"/>
          </a:p>
          <a:p>
            <a:r>
              <a:rPr lang="en-US" dirty="0" smtClean="0"/>
              <a:t>More details:</a:t>
            </a:r>
            <a:r>
              <a:rPr lang="en-US" baseline="0" dirty="0" smtClean="0"/>
              <a:t> http://www.2ality.com/2013/07/es6-modules.html</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17</a:t>
            </a:fld>
            <a:endParaRPr lang="en-US"/>
          </a:p>
        </p:txBody>
      </p:sp>
    </p:spTree>
    <p:extLst>
      <p:ext uri="{BB962C8B-B14F-4D97-AF65-F5344CB8AC3E}">
        <p14:creationId xmlns:p14="http://schemas.microsoft.com/office/powerpoint/2010/main" val="2616040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I’m in.</a:t>
            </a:r>
            <a:r>
              <a:rPr lang="en-US" baseline="0" dirty="0" smtClean="0"/>
              <a:t> I want to go ECMAScript 6… which browsers support me? Well, 100%? None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18</a:t>
            </a:fld>
            <a:endParaRPr lang="en-US"/>
          </a:p>
        </p:txBody>
      </p:sp>
    </p:spTree>
    <p:extLst>
      <p:ext uri="{BB962C8B-B14F-4D97-AF65-F5344CB8AC3E}">
        <p14:creationId xmlns:p14="http://schemas.microsoft.com/office/powerpoint/2010/main" val="3661778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Browser</a:t>
            </a:r>
            <a:r>
              <a:rPr lang="en-US" baseline="0" dirty="0" smtClean="0"/>
              <a:t> support isn’t fully there yet so we cannot use any of this goodness? </a:t>
            </a:r>
          </a:p>
          <a:p>
            <a:r>
              <a:rPr lang="en-US" baseline="0" dirty="0" err="1" smtClean="0"/>
              <a:t>Traceur</a:t>
            </a:r>
            <a:r>
              <a:rPr lang="en-US" baseline="0" dirty="0" smtClean="0"/>
              <a:t> can help us by providing a compiler that is capable of translating some (but not all) of the new ECMAScript 6 features into code that any older browser can run.</a:t>
            </a:r>
          </a:p>
          <a:p>
            <a:r>
              <a:rPr lang="en-US" baseline="0" dirty="0" err="1" smtClean="0"/>
              <a:t>Traceur</a:t>
            </a:r>
            <a:r>
              <a:rPr lang="en-US" baseline="0" dirty="0" smtClean="0"/>
              <a:t> can be incorporated into Grunt for automated compilation and into a traditional Grunt-based build workflow so it is pretty painless.</a:t>
            </a:r>
          </a:p>
          <a:p>
            <a:r>
              <a:rPr lang="en-US" dirty="0" err="1" smtClean="0"/>
              <a:t>Traceur</a:t>
            </a:r>
            <a:r>
              <a:rPr lang="en-US" baseline="0" dirty="0" smtClean="0"/>
              <a:t> can also generate source maps so that it’s possible to debug ECMAScript 6 source code even if it was compiled down to a lower version of the language.</a:t>
            </a:r>
          </a:p>
          <a:p>
            <a:endParaRPr lang="en-US" baseline="0" dirty="0" smtClean="0"/>
          </a:p>
          <a:p>
            <a:r>
              <a:rPr lang="en-US" baseline="0" dirty="0" smtClean="0"/>
              <a:t>If </a:t>
            </a:r>
            <a:r>
              <a:rPr lang="en-US" baseline="0" dirty="0" err="1" smtClean="0"/>
              <a:t>traceur</a:t>
            </a:r>
            <a:r>
              <a:rPr lang="en-US" baseline="0" dirty="0" smtClean="0"/>
              <a:t> is not an option, there are also ‘</a:t>
            </a:r>
            <a:r>
              <a:rPr lang="en-US" baseline="0" dirty="0" err="1" smtClean="0"/>
              <a:t>polyfills</a:t>
            </a:r>
            <a:r>
              <a:rPr lang="en-US" baseline="0" dirty="0" smtClean="0"/>
              <a:t>’ that implement some of then newer ES6 functionality in browsers that don’t support ES6 yet. </a:t>
            </a:r>
            <a:r>
              <a:rPr lang="en-US" baseline="0" dirty="0" err="1" smtClean="0"/>
              <a:t>Polyfills</a:t>
            </a:r>
            <a:r>
              <a:rPr lang="en-US" baseline="0" dirty="0" smtClean="0"/>
              <a:t> may be an option when only a small part of ES6 is needed (e.g. promises or modules) and we don’t want to drag along the entire </a:t>
            </a:r>
            <a:r>
              <a:rPr lang="en-US" baseline="0" dirty="0" err="1" smtClean="0"/>
              <a:t>Traceur</a:t>
            </a:r>
            <a:r>
              <a:rPr lang="en-US" baseline="0" dirty="0" smtClean="0"/>
              <a:t> compile for a small bit of functionality.</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19</a:t>
            </a:fld>
            <a:endParaRPr lang="en-US"/>
          </a:p>
        </p:txBody>
      </p:sp>
    </p:spTree>
    <p:extLst>
      <p:ext uri="{BB962C8B-B14F-4D97-AF65-F5344CB8AC3E}">
        <p14:creationId xmlns:p14="http://schemas.microsoft.com/office/powerpoint/2010/main" val="869196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we’ve seen how I think that JavaScript standards have progressed towards their next-gen. And if we use a browser that is not there yet, no problem, use </a:t>
            </a:r>
            <a:r>
              <a:rPr lang="en-US" baseline="0" dirty="0" err="1" smtClean="0"/>
              <a:t>Traceur</a:t>
            </a:r>
            <a:r>
              <a:rPr lang="en-US" baseline="0" dirty="0" smtClean="0"/>
              <a: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what if JavaScript</a:t>
            </a:r>
            <a:r>
              <a:rPr lang="en-US" baseline="0" dirty="0" smtClean="0"/>
              <a:t> as a language could be totally replaced with something that is better, and we could build frameworks on top of a better language? Do we need to support multiple virtual machines in </a:t>
            </a:r>
            <a:r>
              <a:rPr lang="en-US" baseline="0" dirty="0" err="1" smtClean="0"/>
              <a:t>btowsers</a:t>
            </a:r>
            <a:r>
              <a:rPr lang="en-US" baseline="0" dirty="0" smtClean="0"/>
              <a:t>? No.</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Full list of languages that compile to JavaScript: https://github.com/jashkenas/coffeescript/wiki/List-of-languages-that-compile-to-JS</a:t>
            </a:r>
          </a:p>
        </p:txBody>
      </p:sp>
      <p:sp>
        <p:nvSpPr>
          <p:cNvPr id="4" name="Slide Number Placeholder 3"/>
          <p:cNvSpPr>
            <a:spLocks noGrp="1"/>
          </p:cNvSpPr>
          <p:nvPr>
            <p:ph type="sldNum" sz="quarter" idx="10"/>
          </p:nvPr>
        </p:nvSpPr>
        <p:spPr/>
        <p:txBody>
          <a:bodyPr/>
          <a:lstStyle/>
          <a:p>
            <a:fld id="{7945192D-581E-0240-BD32-CF812DA88F7B}" type="slidenum">
              <a:rPr lang="en-US" smtClean="0"/>
              <a:t>20</a:t>
            </a:fld>
            <a:endParaRPr lang="en-US"/>
          </a:p>
        </p:txBody>
      </p:sp>
    </p:spTree>
    <p:extLst>
      <p:ext uri="{BB962C8B-B14F-4D97-AF65-F5344CB8AC3E}">
        <p14:creationId xmlns:p14="http://schemas.microsoft.com/office/powerpoint/2010/main" val="3511901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a </a:t>
            </a:r>
            <a:r>
              <a:rPr lang="en-US" dirty="0" err="1" smtClean="0"/>
              <a:t>transpiler</a:t>
            </a:r>
            <a:r>
              <a:rPr lang="en-US" dirty="0" smtClean="0"/>
              <a:t>.</a:t>
            </a:r>
          </a:p>
          <a:p>
            <a:endParaRPr lang="en-US" dirty="0" smtClean="0"/>
          </a:p>
          <a:p>
            <a:r>
              <a:rPr lang="en-US" dirty="0" err="1" smtClean="0"/>
              <a:t>Transpilers</a:t>
            </a:r>
            <a:r>
              <a:rPr lang="en-US" baseline="0" dirty="0" smtClean="0"/>
              <a:t> are a general term that is not exclusive to JavaScript but that have recently received a lot of attention there.</a:t>
            </a:r>
          </a:p>
          <a:p>
            <a:endParaRPr lang="en-US" baseline="0" dirty="0" smtClean="0"/>
          </a:p>
          <a:p>
            <a:r>
              <a:rPr lang="en-US" baseline="0" dirty="0" smtClean="0"/>
              <a:t>So language X comes in, it gets processed/compiled by the </a:t>
            </a:r>
            <a:r>
              <a:rPr lang="en-US" baseline="0" dirty="0" err="1" smtClean="0"/>
              <a:t>transpiler</a:t>
            </a:r>
            <a:r>
              <a:rPr lang="en-US" baseline="0" dirty="0" smtClean="0"/>
              <a:t>, and the output is JavaScript that any browser can run. </a:t>
            </a:r>
          </a:p>
          <a:p>
            <a:endParaRPr lang="en-US" baseline="0" dirty="0" smtClean="0"/>
          </a:p>
          <a:p>
            <a:r>
              <a:rPr lang="en-US" baseline="0" dirty="0" err="1" smtClean="0"/>
              <a:t>Transpiled</a:t>
            </a:r>
            <a:r>
              <a:rPr lang="en-US" baseline="0" dirty="0" smtClean="0"/>
              <a:t> code isn’t pretty and it would be very hard to debug if we didn’t have source maps; source maps allow browsers that understand them to let you read and debug the language that was </a:t>
            </a:r>
            <a:r>
              <a:rPr lang="en-US" baseline="0" dirty="0" err="1" smtClean="0"/>
              <a:t>transpiled</a:t>
            </a:r>
            <a:r>
              <a:rPr lang="en-US" baseline="0" dirty="0" smtClean="0"/>
              <a:t> even though the browser executes JavaScript, and that’s very handy. Source maps are supported in Chrome and Firefox.</a:t>
            </a:r>
          </a:p>
          <a:p>
            <a:endParaRPr lang="en-US" baseline="0" dirty="0" smtClean="0"/>
          </a:p>
          <a:p>
            <a:r>
              <a:rPr lang="en-US" baseline="0" dirty="0" smtClean="0"/>
              <a:t>So what potentially interesting languages do we have in the JavaScript world that get </a:t>
            </a:r>
            <a:r>
              <a:rPr lang="en-US" baseline="0" dirty="0" err="1" smtClean="0"/>
              <a:t>transpiled</a:t>
            </a:r>
            <a:r>
              <a:rPr lang="en-US" baseline="0" dirty="0" smtClean="0"/>
              <a:t>? Quite a few actually. </a:t>
            </a:r>
            <a:r>
              <a:rPr lang="en-US" baseline="0" smtClean="0"/>
              <a:t>To be honest, too many!</a:t>
            </a:r>
            <a:endParaRPr lang="en-US" baseline="0" dirty="0" smtClean="0"/>
          </a:p>
        </p:txBody>
      </p:sp>
      <p:sp>
        <p:nvSpPr>
          <p:cNvPr id="4" name="Slide Number Placeholder 3"/>
          <p:cNvSpPr>
            <a:spLocks noGrp="1"/>
          </p:cNvSpPr>
          <p:nvPr>
            <p:ph type="sldNum" sz="quarter" idx="10"/>
          </p:nvPr>
        </p:nvSpPr>
        <p:spPr/>
        <p:txBody>
          <a:bodyPr/>
          <a:lstStyle/>
          <a:p>
            <a:fld id="{7945192D-581E-0240-BD32-CF812DA88F7B}" type="slidenum">
              <a:rPr lang="en-US" smtClean="0"/>
              <a:t>21</a:t>
            </a:fld>
            <a:endParaRPr lang="en-US"/>
          </a:p>
        </p:txBody>
      </p:sp>
    </p:spTree>
    <p:extLst>
      <p:ext uri="{BB962C8B-B14F-4D97-AF65-F5344CB8AC3E}">
        <p14:creationId xmlns:p14="http://schemas.microsoft.com/office/powerpoint/2010/main" val="244389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 was</a:t>
            </a:r>
            <a:r>
              <a:rPr lang="en-US" baseline="0" dirty="0" smtClean="0"/>
              <a:t> here a year ago to talk about Node.js, so JavaScript on the server. And this year, well, forget that – we’re going with JavaScript everywhere, that’s my </a:t>
            </a:r>
            <a:r>
              <a:rPr lang="en-US" baseline="0" smtClean="0"/>
              <a:t>vision.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4</a:t>
            </a:fld>
            <a:endParaRPr lang="en-US"/>
          </a:p>
        </p:txBody>
      </p:sp>
    </p:spTree>
    <p:extLst>
      <p:ext uri="{BB962C8B-B14F-4D97-AF65-F5344CB8AC3E}">
        <p14:creationId xmlns:p14="http://schemas.microsoft.com/office/powerpoint/2010/main" val="3549692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Dart</a:t>
            </a:r>
            <a:r>
              <a:rPr lang="en-US" baseline="0" dirty="0" smtClean="0"/>
              <a:t>’s value proposition is that of a language that can run on its own VM (the Dart VM) and be compiled to JavaScript for browsers without the Dart VM and that improves JavaScript in a number of ways:</a:t>
            </a:r>
          </a:p>
        </p:txBody>
      </p:sp>
      <p:sp>
        <p:nvSpPr>
          <p:cNvPr id="4" name="Slide Number Placeholder 3"/>
          <p:cNvSpPr>
            <a:spLocks noGrp="1"/>
          </p:cNvSpPr>
          <p:nvPr>
            <p:ph type="sldNum" sz="quarter" idx="10"/>
          </p:nvPr>
        </p:nvSpPr>
        <p:spPr/>
        <p:txBody>
          <a:bodyPr/>
          <a:lstStyle/>
          <a:p>
            <a:fld id="{7945192D-581E-0240-BD32-CF812DA88F7B}" type="slidenum">
              <a:rPr lang="en-US" smtClean="0"/>
              <a:t>22</a:t>
            </a:fld>
            <a:endParaRPr lang="en-US"/>
          </a:p>
        </p:txBody>
      </p:sp>
    </p:spTree>
    <p:extLst>
      <p:ext uri="{BB962C8B-B14F-4D97-AF65-F5344CB8AC3E}">
        <p14:creationId xmlns:p14="http://schemas.microsoft.com/office/powerpoint/2010/main" val="4229689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TypeScript</a:t>
            </a:r>
            <a:r>
              <a:rPr lang="en-US" dirty="0" smtClean="0"/>
              <a:t> is a </a:t>
            </a:r>
            <a:r>
              <a:rPr lang="en-US" dirty="0" smtClean="0">
                <a:hlinkClick r:id="rId3" tooltip="Free and open source"/>
              </a:rPr>
              <a:t>free and open source</a:t>
            </a:r>
            <a:r>
              <a:rPr lang="en-US" dirty="0" smtClean="0"/>
              <a:t> programming language developed and maintained by </a:t>
            </a:r>
            <a:r>
              <a:rPr lang="en-US" dirty="0" smtClean="0">
                <a:hlinkClick r:id="rId4" tooltip="Microsoft"/>
              </a:rPr>
              <a:t>Microsoft</a:t>
            </a:r>
            <a:r>
              <a:rPr lang="en-US" dirty="0" smtClean="0"/>
              <a:t>. It is a strict superset of </a:t>
            </a:r>
            <a:r>
              <a:rPr lang="en-US" dirty="0" smtClean="0">
                <a:hlinkClick r:id="rId5" tooltip="JavaScript"/>
              </a:rPr>
              <a:t>JavaScript</a:t>
            </a:r>
            <a:r>
              <a:rPr lang="en-US" dirty="0" smtClean="0"/>
              <a:t>, and adds optional static typing and class-based </a:t>
            </a:r>
            <a:r>
              <a:rPr lang="en-US" dirty="0" smtClean="0">
                <a:hlinkClick r:id="rId6" tooltip="Object-oriented programming"/>
              </a:rPr>
              <a:t>object-oriented programming</a:t>
            </a:r>
            <a:r>
              <a:rPr lang="en-US" dirty="0" smtClean="0"/>
              <a:t> to the language.</a:t>
            </a:r>
          </a:p>
          <a:p>
            <a:endParaRPr lang="en-US" dirty="0" smtClean="0"/>
          </a:p>
          <a:p>
            <a:r>
              <a:rPr lang="en-US" dirty="0" smtClean="0"/>
              <a:t>As </a:t>
            </a:r>
            <a:r>
              <a:rPr lang="en-US" dirty="0" err="1" smtClean="0"/>
              <a:t>TypeScript</a:t>
            </a:r>
            <a:r>
              <a:rPr lang="en-US" dirty="0" smtClean="0"/>
              <a:t> is a superset of JavaScript, any existing JavaScript programs are also valid </a:t>
            </a:r>
            <a:r>
              <a:rPr lang="en-US" dirty="0" err="1" smtClean="0"/>
              <a:t>TypeScript</a:t>
            </a:r>
            <a:r>
              <a:rPr lang="en-US" dirty="0" smtClean="0"/>
              <a:t> programs. </a:t>
            </a:r>
            <a:r>
              <a:rPr lang="en-US" dirty="0" err="1" smtClean="0"/>
              <a:t>TypeScript</a:t>
            </a:r>
            <a:r>
              <a:rPr lang="en-US" dirty="0" smtClean="0"/>
              <a:t> compiles to ES3-compatible JavaScript.</a:t>
            </a:r>
          </a:p>
          <a:p>
            <a:endParaRPr lang="en-US" dirty="0" smtClean="0"/>
          </a:p>
          <a:p>
            <a:r>
              <a:rPr lang="en-US" dirty="0" err="1" smtClean="0"/>
              <a:t>TypeScript</a:t>
            </a:r>
            <a:r>
              <a:rPr lang="en-US" dirty="0" smtClean="0"/>
              <a:t> supports header files which can contain type information of existing JavaScript libraries, enabling other programs to use objects defined in the header files as if they were strongly typed </a:t>
            </a:r>
            <a:r>
              <a:rPr lang="en-US" dirty="0" err="1" smtClean="0"/>
              <a:t>TypeScript</a:t>
            </a:r>
            <a:r>
              <a:rPr lang="en-US" dirty="0" smtClean="0"/>
              <a:t> objects.</a:t>
            </a:r>
          </a:p>
          <a:p>
            <a:endParaRPr lang="en-US" dirty="0" smtClean="0"/>
          </a:p>
          <a:p>
            <a:r>
              <a:rPr lang="en-US" dirty="0" err="1" smtClean="0"/>
              <a:t>TypeScript</a:t>
            </a:r>
            <a:r>
              <a:rPr lang="en-US" dirty="0" smtClean="0"/>
              <a:t> adds support for features proposed classes, modules and an arrow function syntax as they are proposed in the upcoming ECMAScript 6 standard.</a:t>
            </a:r>
          </a:p>
          <a:p>
            <a:endParaRPr lang="en-US" dirty="0" smtClean="0"/>
          </a:p>
          <a:p>
            <a:r>
              <a:rPr lang="en-US" dirty="0" smtClean="0"/>
              <a:t>Source: http://en.wikipedia.org/wiki/TypeScript</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23</a:t>
            </a:fld>
            <a:endParaRPr lang="en-US"/>
          </a:p>
        </p:txBody>
      </p:sp>
    </p:spTree>
    <p:extLst>
      <p:ext uri="{BB962C8B-B14F-4D97-AF65-F5344CB8AC3E}">
        <p14:creationId xmlns:p14="http://schemas.microsoft.com/office/powerpoint/2010/main" val="3735001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Except</a:t>
            </a:r>
            <a:r>
              <a:rPr lang="en-US" baseline="0" dirty="0" smtClean="0"/>
              <a:t> </a:t>
            </a:r>
            <a:r>
              <a:rPr lang="en-US" baseline="0" dirty="0" err="1" smtClean="0"/>
              <a:t>CoffeeScript</a:t>
            </a:r>
            <a:r>
              <a:rPr lang="en-US" baseline="0" dirty="0" smtClean="0"/>
              <a:t>, both </a:t>
            </a:r>
            <a:r>
              <a:rPr lang="en-US" baseline="0" dirty="0" err="1" smtClean="0"/>
              <a:t>ClojureScript</a:t>
            </a:r>
            <a:r>
              <a:rPr lang="en-US" baseline="0" dirty="0" smtClean="0"/>
              <a:t> and Scala.js have solid computer science roots and they’re known for being solid (albeit a little difficult to pick up) languages.</a:t>
            </a:r>
          </a:p>
          <a:p>
            <a:endParaRPr lang="en-US" baseline="0" dirty="0" smtClean="0"/>
          </a:p>
          <a:p>
            <a:r>
              <a:rPr lang="en-US" baseline="0" dirty="0" smtClean="0"/>
              <a:t>Thanks to ‘</a:t>
            </a:r>
            <a:r>
              <a:rPr lang="en-US" baseline="0" dirty="0" err="1" smtClean="0"/>
              <a:t>transpilers</a:t>
            </a:r>
            <a:r>
              <a:rPr lang="en-US" baseline="0" dirty="0" smtClean="0"/>
              <a:t>’, it is now possible to compile any of them from their native </a:t>
            </a:r>
            <a:r>
              <a:rPr lang="en-US" baseline="0" dirty="0" err="1" smtClean="0"/>
              <a:t>Clojure</a:t>
            </a:r>
            <a:r>
              <a:rPr lang="en-US" baseline="0" dirty="0" smtClean="0"/>
              <a:t> and Scala code to JavaScript code that any browser can execute. They both pretty much provide the same features as if they were used in their intended environment (the JVM) and can interact with a higher or lower degree of friction with native JavaScript libraries such as jQuery.</a:t>
            </a:r>
          </a:p>
          <a:p>
            <a:endParaRPr lang="en-US" baseline="0" dirty="0" smtClean="0"/>
          </a:p>
          <a:p>
            <a:r>
              <a:rPr lang="en-US" baseline="0" dirty="0" err="1" smtClean="0"/>
              <a:t>CoffeeScript</a:t>
            </a:r>
            <a:r>
              <a:rPr lang="en-US" baseline="0" dirty="0" smtClean="0"/>
              <a:t> was designed as a “better JavaScript”. While I am personally not convinced that it achieved that goal, it still is a very concise and clean language that makes writing JavaScript code much more straightforward.</a:t>
            </a:r>
          </a:p>
          <a:p>
            <a:endParaRPr lang="en-US" baseline="0" dirty="0" smtClean="0"/>
          </a:p>
          <a:p>
            <a:r>
              <a:rPr lang="en-US" baseline="0" dirty="0" err="1" smtClean="0"/>
              <a:t>Clojure</a:t>
            </a:r>
            <a:r>
              <a:rPr lang="en-US" baseline="0" dirty="0" smtClean="0"/>
              <a:t>: http://clojure.org/</a:t>
            </a:r>
          </a:p>
          <a:p>
            <a:r>
              <a:rPr lang="en-US" baseline="0" dirty="0" smtClean="0"/>
              <a:t>Scala.js: http://www.scala-js.org/</a:t>
            </a:r>
          </a:p>
          <a:p>
            <a:r>
              <a:rPr lang="en-US" baseline="0" dirty="0" err="1" smtClean="0"/>
              <a:t>CoffeeScript</a:t>
            </a:r>
            <a:r>
              <a:rPr lang="en-US" baseline="0" dirty="0" smtClean="0"/>
              <a:t>: http://coffeescript.org/</a:t>
            </a:r>
          </a:p>
        </p:txBody>
      </p:sp>
      <p:sp>
        <p:nvSpPr>
          <p:cNvPr id="4" name="Slide Number Placeholder 3"/>
          <p:cNvSpPr>
            <a:spLocks noGrp="1"/>
          </p:cNvSpPr>
          <p:nvPr>
            <p:ph type="sldNum" sz="quarter" idx="10"/>
          </p:nvPr>
        </p:nvSpPr>
        <p:spPr/>
        <p:txBody>
          <a:bodyPr/>
          <a:lstStyle/>
          <a:p>
            <a:fld id="{7945192D-581E-0240-BD32-CF812DA88F7B}" type="slidenum">
              <a:rPr lang="en-US" smtClean="0"/>
              <a:t>24</a:t>
            </a:fld>
            <a:endParaRPr lang="en-US"/>
          </a:p>
        </p:txBody>
      </p:sp>
    </p:spTree>
    <p:extLst>
      <p:ext uri="{BB962C8B-B14F-4D97-AF65-F5344CB8AC3E}">
        <p14:creationId xmlns:p14="http://schemas.microsoft.com/office/powerpoint/2010/main" val="1012948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LLVM,</a:t>
            </a:r>
            <a:r>
              <a:rPr lang="en-US" baseline="0" dirty="0" smtClean="0"/>
              <a:t> formerly known as “Low Level Virtual Machine”. </a:t>
            </a:r>
          </a:p>
          <a:p>
            <a:endParaRPr lang="en-US" baseline="0" dirty="0" smtClean="0"/>
          </a:p>
          <a:p>
            <a:r>
              <a:rPr lang="en-US" baseline="0" dirty="0" smtClean="0"/>
              <a:t>LLVM was not designed as a </a:t>
            </a:r>
            <a:r>
              <a:rPr lang="en-US" baseline="0" dirty="0" err="1" smtClean="0"/>
              <a:t>transpiler</a:t>
            </a:r>
            <a:r>
              <a:rPr lang="en-US" baseline="0" dirty="0" smtClean="0"/>
              <a:t>, but as something more generic; the compiler generates some kind of intermediate </a:t>
            </a:r>
            <a:r>
              <a:rPr lang="en-US" baseline="0" dirty="0" err="1" smtClean="0"/>
              <a:t>bytecode</a:t>
            </a:r>
            <a:r>
              <a:rPr lang="en-US" baseline="0" dirty="0" smtClean="0"/>
              <a:t> and then that intermediate representation can be used to generate any output that we can think of: binary for native execution but also Java </a:t>
            </a:r>
            <a:r>
              <a:rPr lang="en-US" baseline="0" dirty="0" err="1" smtClean="0"/>
              <a:t>bytecode</a:t>
            </a:r>
            <a:r>
              <a:rPr lang="en-US" baseline="0" dirty="0" smtClean="0"/>
              <a:t>, or even JavaScript code. </a:t>
            </a:r>
          </a:p>
          <a:p>
            <a:endParaRPr lang="en-US" baseline="0" dirty="0" smtClean="0"/>
          </a:p>
          <a:p>
            <a:r>
              <a:rPr lang="en-US" baseline="0" dirty="0" smtClean="0"/>
              <a:t>I do not think that LLVM will be the main focus of next-gen JavaScript development processes but it can be used in specific scenarios where we are converting complex applications to run in the browser… For example, the JavaScript Quake 3 port </a:t>
            </a:r>
            <a:r>
              <a:rPr lang="en-US" baseline="0" dirty="0" smtClean="0">
                <a:sym typeface="Wingdings" panose="05000000000000000000" pitchFamily="2" charset="2"/>
              </a:rPr>
              <a:t>.</a:t>
            </a:r>
            <a:endParaRPr lang="en-US" baseline="0" dirty="0" smtClean="0"/>
          </a:p>
          <a:p>
            <a:endParaRPr lang="en-US" baseline="0" dirty="0" smtClean="0"/>
          </a:p>
          <a:p>
            <a:r>
              <a:rPr lang="en-US" baseline="0" dirty="0" smtClean="0"/>
              <a:t>Source: http://en.wikipedia.org/wiki/LLVM</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25</a:t>
            </a:fld>
            <a:endParaRPr lang="en-US"/>
          </a:p>
        </p:txBody>
      </p:sp>
    </p:spTree>
    <p:extLst>
      <p:ext uri="{BB962C8B-B14F-4D97-AF65-F5344CB8AC3E}">
        <p14:creationId xmlns:p14="http://schemas.microsoft.com/office/powerpoint/2010/main" val="995527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After standards</a:t>
            </a:r>
            <a:r>
              <a:rPr lang="en-US" baseline="0" dirty="0" smtClean="0"/>
              <a:t> and languages, it’s time to put things together and build next-generation frameworks that exploit our next-gen capabilities!</a:t>
            </a:r>
          </a:p>
          <a:p>
            <a:endParaRPr lang="en-US" baseline="0" dirty="0" smtClean="0"/>
          </a:p>
          <a:p>
            <a:r>
              <a:rPr lang="en-US" baseline="0" dirty="0" smtClean="0"/>
              <a:t>This is by no means a comprehensive list of frameworks, but only an opinionated list of those that can, at the moment, make (or already making) the most dramatic impact to JavaScript next-generation applications.</a:t>
            </a:r>
            <a:endParaRPr lang="en-US" dirty="0" smtClean="0"/>
          </a:p>
          <a:p>
            <a:endParaRPr lang="en-US" dirty="0" smtClean="0"/>
          </a:p>
          <a:p>
            <a:r>
              <a:rPr lang="en-US" dirty="0" smtClean="0"/>
              <a:t>Image source: http://upload.wikimedia.org/wikipedia/commons/b/b7/Lorimerlite_framework.JPG</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26</a:t>
            </a:fld>
            <a:endParaRPr lang="en-US"/>
          </a:p>
        </p:txBody>
      </p:sp>
    </p:spTree>
    <p:extLst>
      <p:ext uri="{BB962C8B-B14F-4D97-AF65-F5344CB8AC3E}">
        <p14:creationId xmlns:p14="http://schemas.microsoft.com/office/powerpoint/2010/main" val="2546463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27</a:t>
            </a:fld>
            <a:endParaRPr lang="en-US"/>
          </a:p>
        </p:txBody>
      </p:sp>
    </p:spTree>
    <p:extLst>
      <p:ext uri="{BB962C8B-B14F-4D97-AF65-F5344CB8AC3E}">
        <p14:creationId xmlns:p14="http://schemas.microsoft.com/office/powerpoint/2010/main" val="24009376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literally hundreds of JavaScript client-side frameworks but if we look back in 10 years at what are the ones that were for one reason or another the most important ones, I think that 98% of us would agree with this list: Angular, Ember and Backbone. </a:t>
            </a:r>
          </a:p>
          <a:p>
            <a:endParaRPr lang="en-US" baseline="0" dirty="0" smtClean="0"/>
          </a:p>
          <a:p>
            <a:r>
              <a:rPr lang="en-US" baseline="0" dirty="0" smtClean="0"/>
              <a:t>Although there are low-level differences in how things are done with each one of them, they all offer pretty similar capabilities: </a:t>
            </a:r>
          </a:p>
          <a:p>
            <a:endParaRPr lang="en-US" baseline="0" dirty="0" smtClean="0"/>
          </a:p>
          <a:p>
            <a:pPr marL="171450" indent="-171450">
              <a:buFontTx/>
              <a:buChar char="-"/>
            </a:pPr>
            <a:r>
              <a:rPr lang="en-US" baseline="0" dirty="0" smtClean="0"/>
              <a:t>MV-something</a:t>
            </a:r>
          </a:p>
          <a:p>
            <a:pPr marL="171450" indent="-171450">
              <a:buFontTx/>
              <a:buChar char="-"/>
            </a:pPr>
            <a:r>
              <a:rPr lang="en-US" baseline="0" dirty="0" smtClean="0"/>
              <a:t>2-way data binding (so updating a model causes an update to the view, and </a:t>
            </a:r>
            <a:r>
              <a:rPr lang="en-US" baseline="0" dirty="0" err="1" smtClean="0"/>
              <a:t>viceversa</a:t>
            </a:r>
            <a:r>
              <a:rPr lang="en-US" baseline="0" dirty="0" smtClean="0"/>
              <a:t> – all automatically)</a:t>
            </a:r>
          </a:p>
          <a:p>
            <a:pPr marL="171450" indent="-171450">
              <a:buFontTx/>
              <a:buChar char="-"/>
            </a:pPr>
            <a:r>
              <a:rPr lang="en-US" baseline="0" dirty="0" smtClean="0"/>
              <a:t>Integrated with HTML5 features such as the history API so that the back and forward buttons can be used just like in a normal site made up of static pages</a:t>
            </a:r>
          </a:p>
          <a:p>
            <a:pPr marL="171450" indent="-171450">
              <a:buFontTx/>
              <a:buChar char="-"/>
            </a:pPr>
            <a:r>
              <a:rPr lang="en-US" baseline="0" dirty="0" smtClean="0"/>
              <a:t>Templates, integrated in one way or another with the framework, e.g. Backbone can work with several template engines while in Angular it is built-in</a:t>
            </a:r>
          </a:p>
          <a:p>
            <a:pPr marL="171450" indent="-171450">
              <a:buFontTx/>
              <a:buChar char="-"/>
            </a:pPr>
            <a:endParaRPr lang="en-US" baseline="0" dirty="0"/>
          </a:p>
          <a:p>
            <a:pPr marL="0" indent="0">
              <a:buFontTx/>
              <a:buNone/>
            </a:pPr>
            <a:r>
              <a:rPr lang="en-US" baseline="0" dirty="0" smtClean="0"/>
              <a:t>Compared to stitching together an application with jQuery, these do feel next-gen. </a:t>
            </a:r>
          </a:p>
          <a:p>
            <a:pPr marL="0" indent="0">
              <a:buFontTx/>
              <a:buNone/>
            </a:pPr>
            <a:endParaRPr lang="en-US" baseline="0" dirty="0" smtClean="0"/>
          </a:p>
          <a:p>
            <a:pPr marL="0" indent="0">
              <a:buFontTx/>
              <a:buNone/>
            </a:pPr>
            <a:r>
              <a:rPr lang="en-US" baseline="0" dirty="0" smtClean="0"/>
              <a:t>Out of this list, my experience is with Angular and I can say that it makes building complex JavaScript applications a breeze. And when thinking of next-gen, Angular 2.0 is really looking to deliver a great development experience incorporating features of ECMAScript 6 and using </a:t>
            </a:r>
            <a:r>
              <a:rPr lang="en-US" baseline="0" dirty="0" err="1" smtClean="0"/>
              <a:t>Traceur</a:t>
            </a:r>
            <a:r>
              <a:rPr lang="en-US" baseline="0" dirty="0" smtClean="0"/>
              <a:t> to </a:t>
            </a:r>
            <a:r>
              <a:rPr lang="en-US" baseline="0" dirty="0" err="1" smtClean="0"/>
              <a:t>transpile</a:t>
            </a:r>
            <a:r>
              <a:rPr lang="en-US" baseline="0" dirty="0" smtClean="0"/>
              <a:t> to code that older browsers can run.</a:t>
            </a:r>
          </a:p>
        </p:txBody>
      </p:sp>
      <p:sp>
        <p:nvSpPr>
          <p:cNvPr id="4" name="Slide Number Placeholder 3"/>
          <p:cNvSpPr>
            <a:spLocks noGrp="1"/>
          </p:cNvSpPr>
          <p:nvPr>
            <p:ph type="sldNum" sz="quarter" idx="10"/>
          </p:nvPr>
        </p:nvSpPr>
        <p:spPr/>
        <p:txBody>
          <a:bodyPr/>
          <a:lstStyle/>
          <a:p>
            <a:fld id="{7945192D-581E-0240-BD32-CF812DA88F7B}" type="slidenum">
              <a:rPr lang="en-US" smtClean="0"/>
              <a:t>28</a:t>
            </a:fld>
            <a:endParaRPr lang="en-US"/>
          </a:p>
        </p:txBody>
      </p:sp>
    </p:spTree>
    <p:extLst>
      <p:ext uri="{BB962C8B-B14F-4D97-AF65-F5344CB8AC3E}">
        <p14:creationId xmlns:p14="http://schemas.microsoft.com/office/powerpoint/2010/main" val="166252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Source code:</a:t>
            </a:r>
            <a:r>
              <a:rPr lang="en-US" baseline="0" dirty="0" smtClean="0"/>
              <a:t> http://facebook.github.io/react/docs/tutorial.html</a:t>
            </a:r>
          </a:p>
          <a:p>
            <a:endParaRPr lang="en-US" baseline="0" dirty="0" smtClean="0"/>
          </a:p>
          <a:p>
            <a:r>
              <a:rPr lang="en-US" baseline="0" dirty="0" smtClean="0"/>
              <a:t>But next-gen JavaScript is also about evolving development paradigms and something that I believe will gain some relevance over the coming years is component-oriented development, where applications are built out of independent UI components that talk to each other to achieve application functionality.</a:t>
            </a:r>
          </a:p>
          <a:p>
            <a:endParaRPr lang="en-US" baseline="0" dirty="0" smtClean="0"/>
          </a:p>
          <a:p>
            <a:r>
              <a:rPr lang="en-US" baseline="0" dirty="0" smtClean="0"/>
              <a:t>One of the most interesting is Facebook’s React.</a:t>
            </a:r>
          </a:p>
        </p:txBody>
      </p:sp>
      <p:sp>
        <p:nvSpPr>
          <p:cNvPr id="4" name="Slide Number Placeholder 3"/>
          <p:cNvSpPr>
            <a:spLocks noGrp="1"/>
          </p:cNvSpPr>
          <p:nvPr>
            <p:ph type="sldNum" sz="quarter" idx="10"/>
          </p:nvPr>
        </p:nvSpPr>
        <p:spPr/>
        <p:txBody>
          <a:bodyPr/>
          <a:lstStyle/>
          <a:p>
            <a:fld id="{7945192D-581E-0240-BD32-CF812DA88F7B}" type="slidenum">
              <a:rPr lang="en-US" smtClean="0"/>
              <a:t>29</a:t>
            </a:fld>
            <a:endParaRPr lang="en-US"/>
          </a:p>
        </p:txBody>
      </p:sp>
    </p:spTree>
    <p:extLst>
      <p:ext uri="{BB962C8B-B14F-4D97-AF65-F5344CB8AC3E}">
        <p14:creationId xmlns:p14="http://schemas.microsoft.com/office/powerpoint/2010/main" val="1118000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interesting framework is </a:t>
            </a:r>
            <a:r>
              <a:rPr lang="en-US" baseline="0" dirty="0" err="1" smtClean="0"/>
              <a:t>AngularDart</a:t>
            </a:r>
            <a:r>
              <a:rPr lang="en-US" baseline="0" dirty="0" smtClean="0"/>
              <a:t>; out of the frameworks I’m showing here this one is the most experimental of all. I would currently not recommend it for production use but it’s a great example of what can be achieved when we take a clean language and create a web framework on top of it.</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30</a:t>
            </a:fld>
            <a:endParaRPr lang="en-US"/>
          </a:p>
        </p:txBody>
      </p:sp>
    </p:spTree>
    <p:extLst>
      <p:ext uri="{BB962C8B-B14F-4D97-AF65-F5344CB8AC3E}">
        <p14:creationId xmlns:p14="http://schemas.microsoft.com/office/powerpoint/2010/main" val="1298022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Isomorphic JavaScript</a:t>
            </a:r>
            <a:r>
              <a:rPr lang="en-US" baseline="0" dirty="0" smtClean="0"/>
              <a:t> is a technique grown from the fact that sometimes non-Js clients need to be supported while at the same time we want to provide a great front-end experience for those clients that do run JavaScript. So, we should write application functionality twice, once in a traditional JavaScript framework for Js-capable frameworks and once for non-Js frameworks?</a:t>
            </a:r>
          </a:p>
          <a:p>
            <a:endParaRPr lang="en-US" baseline="0" dirty="0" smtClean="0"/>
          </a:p>
          <a:p>
            <a:r>
              <a:rPr lang="en-US" baseline="0" dirty="0" smtClean="0"/>
              <a:t>The answer is, obviously, no </a:t>
            </a:r>
            <a:r>
              <a:rPr lang="en-US" baseline="0" dirty="0" smtClean="0">
                <a:sym typeface="Wingdings" panose="05000000000000000000" pitchFamily="2" charset="2"/>
              </a:rPr>
              <a:t>.</a:t>
            </a:r>
          </a:p>
          <a:p>
            <a:endParaRPr lang="en-US" baseline="0" dirty="0" smtClean="0">
              <a:sym typeface="Wingdings" panose="05000000000000000000" pitchFamily="2" charset="2"/>
            </a:endParaRPr>
          </a:p>
          <a:p>
            <a:r>
              <a:rPr lang="en-US" baseline="0" dirty="0" smtClean="0">
                <a:sym typeface="Wingdings" panose="05000000000000000000" pitchFamily="2" charset="2"/>
              </a:rPr>
              <a:t>Isomorphic frameworks let us write (and run!) the same code both in the server and in the client. It relies on things like virtual DOMs, </a:t>
            </a:r>
            <a:r>
              <a:rPr lang="en-US" baseline="0" dirty="0" err="1" smtClean="0">
                <a:sym typeface="Wingdings" panose="05000000000000000000" pitchFamily="2" charset="2"/>
              </a:rPr>
              <a:t>Browserify</a:t>
            </a:r>
            <a:r>
              <a:rPr lang="en-US" baseline="0" dirty="0" smtClean="0">
                <a:sym typeface="Wingdings" panose="05000000000000000000" pitchFamily="2" charset="2"/>
              </a:rPr>
              <a:t> and Node.js on the server to run the exact same code in the front and in the back.</a:t>
            </a:r>
          </a:p>
          <a:p>
            <a:endParaRPr lang="en-US" baseline="0" dirty="0" smtClean="0">
              <a:sym typeface="Wingdings" panose="05000000000000000000" pitchFamily="2" charset="2"/>
            </a:endParaRPr>
          </a:p>
          <a:p>
            <a:r>
              <a:rPr lang="en-US" baseline="0" dirty="0" smtClean="0"/>
              <a:t>Meteor, </a:t>
            </a:r>
            <a:r>
              <a:rPr lang="en-US" baseline="0" dirty="0" err="1" smtClean="0"/>
              <a:t>Rendr</a:t>
            </a:r>
            <a:r>
              <a:rPr lang="en-US" baseline="0" dirty="0" smtClean="0"/>
              <a:t> and Derby are the most interesting options to come from the isomorphic camp.</a:t>
            </a:r>
          </a:p>
        </p:txBody>
      </p:sp>
      <p:sp>
        <p:nvSpPr>
          <p:cNvPr id="4" name="Slide Number Placeholder 3"/>
          <p:cNvSpPr>
            <a:spLocks noGrp="1"/>
          </p:cNvSpPr>
          <p:nvPr>
            <p:ph type="sldNum" sz="quarter" idx="10"/>
          </p:nvPr>
        </p:nvSpPr>
        <p:spPr/>
        <p:txBody>
          <a:bodyPr/>
          <a:lstStyle/>
          <a:p>
            <a:fld id="{7945192D-581E-0240-BD32-CF812DA88F7B}" type="slidenum">
              <a:rPr lang="en-US" smtClean="0"/>
              <a:t>31</a:t>
            </a:fld>
            <a:endParaRPr lang="en-US"/>
          </a:p>
        </p:txBody>
      </p:sp>
    </p:spTree>
    <p:extLst>
      <p:ext uri="{BB962C8B-B14F-4D97-AF65-F5344CB8AC3E}">
        <p14:creationId xmlns:p14="http://schemas.microsoft.com/office/powerpoint/2010/main" val="132930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And then someone makes fun of my vision… with this.</a:t>
            </a:r>
          </a:p>
          <a:p>
            <a:endParaRPr lang="en-US" dirty="0" smtClean="0"/>
          </a:p>
          <a:p>
            <a:r>
              <a:rPr lang="en-US" dirty="0" smtClean="0"/>
              <a:t>And today I am here</a:t>
            </a:r>
            <a:r>
              <a:rPr lang="en-US" baseline="0" dirty="0" smtClean="0"/>
              <a:t> to tell you more about what “next-gen JavaScript” is all about. And I am going to make the case that it is already here!</a:t>
            </a:r>
            <a:endParaRPr lang="en-US" baseline="0" dirty="0"/>
          </a:p>
        </p:txBody>
      </p:sp>
      <p:sp>
        <p:nvSpPr>
          <p:cNvPr id="4" name="Slide Number Placeholder 3"/>
          <p:cNvSpPr>
            <a:spLocks noGrp="1"/>
          </p:cNvSpPr>
          <p:nvPr>
            <p:ph type="sldNum" sz="quarter" idx="10"/>
          </p:nvPr>
        </p:nvSpPr>
        <p:spPr/>
        <p:txBody>
          <a:bodyPr/>
          <a:lstStyle/>
          <a:p>
            <a:fld id="{7945192D-581E-0240-BD32-CF812DA88F7B}" type="slidenum">
              <a:rPr lang="en-US" smtClean="0"/>
              <a:t>5</a:t>
            </a:fld>
            <a:endParaRPr lang="en-US"/>
          </a:p>
        </p:txBody>
      </p:sp>
    </p:spTree>
    <p:extLst>
      <p:ext uri="{BB962C8B-B14F-4D97-AF65-F5344CB8AC3E}">
        <p14:creationId xmlns:p14="http://schemas.microsoft.com/office/powerpoint/2010/main" val="910793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Image source: http://theperfecthidingplace.blogspot.fi/2012_11_01_archive.html.</a:t>
            </a:r>
          </a:p>
          <a:p>
            <a:endParaRPr lang="en-US" dirty="0" smtClean="0"/>
          </a:p>
          <a:p>
            <a:r>
              <a:rPr lang="en-US" dirty="0" smtClean="0"/>
              <a:t>Last but</a:t>
            </a:r>
            <a:r>
              <a:rPr lang="en-US" baseline="0" dirty="0" smtClean="0"/>
              <a:t> not least: tooling. </a:t>
            </a:r>
          </a:p>
          <a:p>
            <a:endParaRPr lang="en-US" baseline="0" dirty="0" smtClean="0"/>
          </a:p>
          <a:p>
            <a:r>
              <a:rPr lang="en-US" baseline="0" dirty="0" smtClean="0"/>
              <a:t>What good are languages and frameworks if the tooling sucks?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32</a:t>
            </a:fld>
            <a:endParaRPr lang="en-US"/>
          </a:p>
        </p:txBody>
      </p:sp>
    </p:spTree>
    <p:extLst>
      <p:ext uri="{BB962C8B-B14F-4D97-AF65-F5344CB8AC3E}">
        <p14:creationId xmlns:p14="http://schemas.microsoft.com/office/powerpoint/2010/main" val="1566318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task-oriented automation with Grunt and Gulp.</a:t>
            </a:r>
          </a:p>
          <a:p>
            <a:endParaRPr lang="en-US" baseline="0" dirty="0" smtClean="0"/>
          </a:p>
          <a:p>
            <a:r>
              <a:rPr lang="en-US" baseline="0" dirty="0" smtClean="0"/>
              <a:t>For those of you who may have used Ant or Maven, these are the equivalent tools in the JavaScript world. </a:t>
            </a:r>
          </a:p>
          <a:p>
            <a:endParaRPr lang="en-US" baseline="0" dirty="0" smtClean="0"/>
          </a:p>
          <a:p>
            <a:r>
              <a:rPr lang="en-US" baseline="0" dirty="0" smtClean="0"/>
              <a:t>Grunt is somewhat more mature as it’s been around for a while. Gulp is younger but it’s technologically speaking it’s a bit more interesting since it aims to structure our build tasks as flows of tasks that pipe inputs and output into each other, like a stream.</a:t>
            </a:r>
          </a:p>
          <a:p>
            <a:endParaRPr lang="en-US" baseline="0" dirty="0" smtClean="0"/>
          </a:p>
          <a:p>
            <a:r>
              <a:rPr lang="en-US" baseline="0" dirty="0" smtClean="0"/>
              <a:t>Both are equally good. If only I had to say something, I’d suggest that you look at the plugins available for each and make sure that there’s something available for all the peculiar things that you may need to do during the build process.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33</a:t>
            </a:fld>
            <a:endParaRPr lang="en-US"/>
          </a:p>
        </p:txBody>
      </p:sp>
    </p:spTree>
    <p:extLst>
      <p:ext uri="{BB962C8B-B14F-4D97-AF65-F5344CB8AC3E}">
        <p14:creationId xmlns:p14="http://schemas.microsoft.com/office/powerpoint/2010/main" val="2719213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Yeoman  is a code generation tool.</a:t>
            </a:r>
          </a:p>
          <a:p>
            <a:endParaRPr lang="en-US" dirty="0" smtClean="0"/>
          </a:p>
          <a:p>
            <a:r>
              <a:rPr lang="en-US" dirty="0" smtClean="0"/>
              <a:t>As such, it</a:t>
            </a:r>
            <a:r>
              <a:rPr lang="en-US" baseline="0" dirty="0" smtClean="0"/>
              <a:t> can be used to automatically generate boilerplate code as long as there’s a generator that knows how to do it. There are hundreds of generators already available and creating custom ones (say, as part of your own project) is not a very big task.</a:t>
            </a:r>
          </a:p>
          <a:p>
            <a:endParaRPr lang="en-US" baseline="0" dirty="0" smtClean="0"/>
          </a:p>
          <a:p>
            <a:r>
              <a:rPr lang="en-US" baseline="0" dirty="0" smtClean="0"/>
              <a:t>Automated code generation is very nice because a single command, like shown in the slide, can build a running application skeleton with a single command.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34</a:t>
            </a:fld>
            <a:endParaRPr lang="en-US"/>
          </a:p>
        </p:txBody>
      </p:sp>
    </p:spTree>
    <p:extLst>
      <p:ext uri="{BB962C8B-B14F-4D97-AF65-F5344CB8AC3E}">
        <p14:creationId xmlns:p14="http://schemas.microsoft.com/office/powerpoint/2010/main" val="3858468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too long ago handling 3</a:t>
            </a:r>
            <a:r>
              <a:rPr lang="en-US" baseline="30000" dirty="0" smtClean="0"/>
              <a:t>rd</a:t>
            </a:r>
            <a:r>
              <a:rPr lang="en-US" dirty="0" smtClean="0"/>
              <a:t> party</a:t>
            </a:r>
            <a:r>
              <a:rPr lang="en-US" baseline="0" dirty="0" smtClean="0"/>
              <a:t> dependencies in front-end JavaScript development was a matter of keeping static copies of those dependencies in some libs/ folder, and then we struggled to keep that list of dependencies updated.</a:t>
            </a:r>
          </a:p>
          <a:p>
            <a:endParaRPr lang="en-US" baseline="0" dirty="0" smtClean="0"/>
          </a:p>
          <a:p>
            <a:r>
              <a:rPr lang="en-US" baseline="0" dirty="0" smtClean="0"/>
              <a:t>And then bower was introduced. For those of you who have Java experience, Bower is to JavaScript what Maven’s dependency management is to the Java world. It’s a great and very flexible too.</a:t>
            </a:r>
          </a:p>
          <a:p>
            <a:endParaRPr lang="en-US" baseline="0" dirty="0" smtClean="0"/>
          </a:p>
          <a:p>
            <a:r>
              <a:rPr lang="en-US" baseline="0" dirty="0" smtClean="0"/>
              <a:t>And </a:t>
            </a:r>
            <a:r>
              <a:rPr lang="en-US" baseline="0" dirty="0" err="1" smtClean="0"/>
              <a:t>npm</a:t>
            </a:r>
            <a:r>
              <a:rPr lang="en-US" baseline="0" dirty="0" smtClean="0"/>
              <a:t> is the same thing but for server-side Node.js development.</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35</a:t>
            </a:fld>
            <a:endParaRPr lang="en-US"/>
          </a:p>
        </p:txBody>
      </p:sp>
    </p:spTree>
    <p:extLst>
      <p:ext uri="{BB962C8B-B14F-4D97-AF65-F5344CB8AC3E}">
        <p14:creationId xmlns:p14="http://schemas.microsoft.com/office/powerpoint/2010/main" val="4140735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Last but not least, a few</a:t>
            </a:r>
            <a:r>
              <a:rPr lang="en-US" baseline="0" dirty="0" smtClean="0"/>
              <a:t> more tools: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err="1" smtClean="0"/>
              <a:t>JsHint</a:t>
            </a:r>
            <a:r>
              <a:rPr lang="en-US" dirty="0" smtClean="0"/>
              <a:t>: http://www.jshint.com/ - rule-based</a:t>
            </a:r>
            <a:r>
              <a:rPr lang="en-US" baseline="0" dirty="0" smtClean="0"/>
              <a:t> code analyzer</a:t>
            </a:r>
            <a:endParaRPr lang="en-US" dirty="0" smtClean="0"/>
          </a:p>
          <a:p>
            <a:pPr marL="171450" indent="-171450">
              <a:buFont typeface="Arial" panose="020B0604020202020204" pitchFamily="34" charset="0"/>
              <a:buChar char="•"/>
            </a:pPr>
            <a:r>
              <a:rPr lang="en-US" dirty="0" err="1" smtClean="0"/>
              <a:t>SonarQube</a:t>
            </a:r>
            <a:r>
              <a:rPr lang="en-US" baseline="0" dirty="0" smtClean="0"/>
              <a:t> JavaScript plugin: http://docs.codehaus.org/display/SONAR/JavaScript+Plugin – well-known Java-based static code analyzer, which has support for JavaScript via plugins. </a:t>
            </a:r>
            <a:r>
              <a:rPr lang="en-US" baseline="0" dirty="0" err="1" smtClean="0"/>
              <a:t>SonarQube</a:t>
            </a:r>
            <a:r>
              <a:rPr lang="en-US" baseline="0" dirty="0" smtClean="0"/>
              <a:t> is a great tool and its support for JavaScript makes it invaluable.</a:t>
            </a:r>
          </a:p>
          <a:p>
            <a:pPr marL="171450" indent="-171450">
              <a:buFont typeface="Arial" panose="020B0604020202020204" pitchFamily="34" charset="0"/>
              <a:buChar char="•"/>
            </a:pPr>
            <a:r>
              <a:rPr lang="en-US" baseline="0" dirty="0" err="1" smtClean="0"/>
              <a:t>Istambul</a:t>
            </a:r>
            <a:r>
              <a:rPr lang="en-US" baseline="0" dirty="0" smtClean="0"/>
              <a:t> (code coverage): http://gotwarlost.github.io/istanbul/ - Code coverage tool for JavaScript</a:t>
            </a:r>
          </a:p>
          <a:p>
            <a:pPr marL="171450" indent="-171450">
              <a:buFont typeface="Arial" panose="020B0604020202020204" pitchFamily="34" charset="0"/>
              <a:buChar char="•"/>
            </a:pPr>
            <a:r>
              <a:rPr lang="en-US" baseline="0" dirty="0" smtClean="0"/>
              <a:t>Plato (code complexity): https://github.com/es-analysis/plato - Code complexity analyzer</a:t>
            </a:r>
          </a:p>
          <a:p>
            <a:pPr marL="171450" indent="-171450">
              <a:buFont typeface="Arial" panose="020B0604020202020204" pitchFamily="34" charset="0"/>
              <a:buChar char="•"/>
            </a:pPr>
            <a:r>
              <a:rPr lang="en-US" baseline="0" dirty="0" err="1" smtClean="0"/>
              <a:t>ScanJs</a:t>
            </a:r>
            <a:r>
              <a:rPr lang="en-US" baseline="0" dirty="0" smtClean="0"/>
              <a:t> (code analysis): https://github.com/mozilla/scanjs – Static code analyzer, developed by the Mozilla </a:t>
            </a:r>
            <a:r>
              <a:rPr lang="en-US" baseline="0" dirty="0" smtClean="0"/>
              <a:t>team</a:t>
            </a:r>
          </a:p>
          <a:p>
            <a:pPr marL="171450" indent="-171450">
              <a:buFont typeface="Arial" panose="020B0604020202020204" pitchFamily="34" charset="0"/>
              <a:buChar char="•"/>
            </a:pPr>
            <a:r>
              <a:rPr lang="en-US" baseline="0" dirty="0" smtClean="0"/>
              <a:t>Jasmine – BDD framework</a:t>
            </a:r>
          </a:p>
          <a:p>
            <a:pPr marL="171450" indent="-171450">
              <a:buFont typeface="Arial" panose="020B0604020202020204" pitchFamily="34" charset="0"/>
              <a:buChar char="•"/>
            </a:pPr>
            <a:r>
              <a:rPr lang="en-US" baseline="0" dirty="0" smtClean="0"/>
              <a:t>Mocha – Test execution</a:t>
            </a:r>
          </a:p>
          <a:p>
            <a:pPr marL="171450" indent="-171450">
              <a:buFont typeface="Arial" panose="020B0604020202020204" pitchFamily="34" charset="0"/>
              <a:buChar char="•"/>
            </a:pPr>
            <a:r>
              <a:rPr lang="en-US" baseline="0" dirty="0" smtClean="0"/>
              <a:t>Chai</a:t>
            </a:r>
          </a:p>
          <a:p>
            <a:pPr marL="171450" indent="-171450">
              <a:buFont typeface="Arial" panose="020B0604020202020204" pitchFamily="34" charset="0"/>
              <a:buChar char="•"/>
            </a:pPr>
            <a:r>
              <a:rPr lang="en-US" baseline="0" dirty="0" err="1" smtClean="0"/>
              <a:t>PhantomJs</a:t>
            </a:r>
            <a:r>
              <a:rPr lang="en-US" baseline="0" dirty="0" smtClean="0"/>
              <a:t> – headless </a:t>
            </a:r>
            <a:r>
              <a:rPr lang="en-US" baseline="0" dirty="0" err="1" smtClean="0"/>
              <a:t>WebKit</a:t>
            </a:r>
            <a:r>
              <a:rPr lang="en-US" baseline="0" dirty="0" smtClean="0"/>
              <a:t> for browser testing</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36</a:t>
            </a:fld>
            <a:endParaRPr lang="en-US"/>
          </a:p>
        </p:txBody>
      </p:sp>
    </p:spTree>
    <p:extLst>
      <p:ext uri="{BB962C8B-B14F-4D97-AF65-F5344CB8AC3E}">
        <p14:creationId xmlns:p14="http://schemas.microsoft.com/office/powerpoint/2010/main" val="662881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Source: http://upload.wikimedia.org/wikipedia/commons/a/ab/Oil_platform_P-51_(Brazil).jpg</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37</a:t>
            </a:fld>
            <a:endParaRPr lang="en-US"/>
          </a:p>
        </p:txBody>
      </p:sp>
    </p:spTree>
    <p:extLst>
      <p:ext uri="{BB962C8B-B14F-4D97-AF65-F5344CB8AC3E}">
        <p14:creationId xmlns:p14="http://schemas.microsoft.com/office/powerpoint/2010/main" val="1284114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Source: unknown.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List</a:t>
            </a:r>
            <a:r>
              <a:rPr lang="en-US" baseline="0" dirty="0" smtClean="0"/>
              <a:t> of HTML5 platform APIs: </a:t>
            </a:r>
            <a:r>
              <a:rPr lang="en-US" dirty="0" smtClean="0"/>
              <a:t>http://platform.html5.org/</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wouldn’t be able to do next-gen JavaScript applications without a HTML5 and CSS3</a:t>
            </a:r>
            <a:r>
              <a:rPr lang="en-US" sz="1200" baseline="0" dirty="0" smtClean="0">
                <a:solidFill>
                  <a:schemeClr val="tx1"/>
                </a:solidFill>
                <a:latin typeface="+mn-lt"/>
                <a:cs typeface="+mn-cs"/>
              </a:rPr>
              <a:t>, and the vast array of HTML5 APIs that are currently provided by the browser.</a:t>
            </a: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945192D-581E-0240-BD32-CF812DA88F7B}" type="slidenum">
              <a:rPr lang="en-US" smtClean="0"/>
              <a:t>38</a:t>
            </a:fld>
            <a:endParaRPr lang="en-US"/>
          </a:p>
        </p:txBody>
      </p:sp>
    </p:spTree>
    <p:extLst>
      <p:ext uri="{BB962C8B-B14F-4D97-AF65-F5344CB8AC3E}">
        <p14:creationId xmlns:p14="http://schemas.microsoft.com/office/powerpoint/2010/main" val="3801615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Sources:</a:t>
            </a:r>
          </a:p>
          <a:p>
            <a:pPr marL="171450" indent="-171450">
              <a:buFont typeface="Arial" panose="020B0604020202020204" pitchFamily="34" charset="0"/>
              <a:buChar char="•"/>
            </a:pPr>
            <a:r>
              <a:rPr lang="en-US" dirty="0" smtClean="0"/>
              <a:t>History of JavaScript engines: http://en.wikipedia.org/wiki/JavaScript_engine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Each</a:t>
            </a:r>
            <a:r>
              <a:rPr lang="en-US" baseline="0" dirty="0" smtClean="0"/>
              <a:t> major browser has its own vision for a virtual machine, and competition is proving to be great with the virtual machines outdoing each other every few releases.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And they’re truly advanced. JIT compilation to native code, multi-stage compilers, etc. Whatever it takes to become the fastest.</a:t>
            </a: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39</a:t>
            </a:fld>
            <a:endParaRPr lang="en-US"/>
          </a:p>
        </p:txBody>
      </p:sp>
    </p:spTree>
    <p:extLst>
      <p:ext uri="{BB962C8B-B14F-4D97-AF65-F5344CB8AC3E}">
        <p14:creationId xmlns:p14="http://schemas.microsoft.com/office/powerpoint/2010/main" val="25284939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a:t>
            </a:r>
            <a:r>
              <a:rPr lang="en-US" baseline="0" dirty="0" smtClean="0"/>
              <a:t> to my presentation from last year for more details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41</a:t>
            </a:fld>
            <a:endParaRPr lang="en-US"/>
          </a:p>
        </p:txBody>
      </p:sp>
    </p:spTree>
    <p:extLst>
      <p:ext uri="{BB962C8B-B14F-4D97-AF65-F5344CB8AC3E}">
        <p14:creationId xmlns:p14="http://schemas.microsoft.com/office/powerpoint/2010/main" val="1793197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Oracle is catching up with the times with </a:t>
            </a:r>
            <a:r>
              <a:rPr lang="en-US" baseline="0" dirty="0" err="1" smtClean="0"/>
              <a:t>Nashorn</a:t>
            </a:r>
            <a:r>
              <a:rPr lang="en-US" baseline="0" dirty="0" smtClean="0"/>
              <a:t>, which is the next-generation JVM-based JavaScript engine that allows JavaScript code to be run on the Java virtual machine.</a:t>
            </a:r>
          </a:p>
          <a:p>
            <a:endParaRPr lang="en-US" baseline="0" dirty="0" smtClean="0"/>
          </a:p>
          <a:p>
            <a:r>
              <a:rPr lang="en-US" baseline="0" dirty="0" smtClean="0"/>
              <a:t>There are a couple of interesting projects already happening on </a:t>
            </a:r>
            <a:r>
              <a:rPr lang="en-US" baseline="0" dirty="0" err="1" smtClean="0"/>
              <a:t>Nashorn</a:t>
            </a:r>
            <a:r>
              <a:rPr lang="en-US" baseline="0" dirty="0" smtClean="0"/>
              <a:t>, the most interesting of the bunch being Avatar.js which is an implementation of the Node.js standard library on </a:t>
            </a:r>
            <a:r>
              <a:rPr lang="en-US" baseline="0" dirty="0" err="1" smtClean="0"/>
              <a:t>Nashorn</a:t>
            </a:r>
            <a:r>
              <a:rPr lang="en-US" baseline="0" dirty="0" smtClean="0"/>
              <a:t> and JVM that will effectively allow Node.js applications to run unmodified on the JVM.</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42</a:t>
            </a:fld>
            <a:endParaRPr lang="en-US"/>
          </a:p>
        </p:txBody>
      </p:sp>
    </p:spTree>
    <p:extLst>
      <p:ext uri="{BB962C8B-B14F-4D97-AF65-F5344CB8AC3E}">
        <p14:creationId xmlns:p14="http://schemas.microsoft.com/office/powerpoint/2010/main" val="42911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But before we do that, let’s have a look at a very brief history of JavaScript.</a:t>
            </a:r>
          </a:p>
        </p:txBody>
      </p:sp>
      <p:sp>
        <p:nvSpPr>
          <p:cNvPr id="4" name="Slide Number Placeholder 3"/>
          <p:cNvSpPr>
            <a:spLocks noGrp="1"/>
          </p:cNvSpPr>
          <p:nvPr>
            <p:ph type="sldNum" sz="quarter" idx="10"/>
          </p:nvPr>
        </p:nvSpPr>
        <p:spPr/>
        <p:txBody>
          <a:bodyPr/>
          <a:lstStyle/>
          <a:p>
            <a:fld id="{7945192D-581E-0240-BD32-CF812DA88F7B}" type="slidenum">
              <a:rPr lang="en-US" smtClean="0"/>
              <a:t>6</a:t>
            </a:fld>
            <a:endParaRPr lang="en-US"/>
          </a:p>
        </p:txBody>
      </p:sp>
    </p:spTree>
    <p:extLst>
      <p:ext uri="{BB962C8B-B14F-4D97-AF65-F5344CB8AC3E}">
        <p14:creationId xmlns:p14="http://schemas.microsoft.com/office/powerpoint/2010/main" val="2995188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Next-gen</a:t>
            </a:r>
            <a:r>
              <a:rPr lang="en-US" baseline="0" dirty="0" smtClean="0"/>
              <a:t> JavaScript is already here and we’re definitely able to address all the building blocks that we established in the </a:t>
            </a:r>
            <a:r>
              <a:rPr lang="en-US" baseline="0" smtClean="0"/>
              <a:t>beginning.</a:t>
            </a:r>
            <a:endParaRPr lang="en-US" baseline="0" dirty="0" smtClean="0"/>
          </a:p>
        </p:txBody>
      </p:sp>
      <p:sp>
        <p:nvSpPr>
          <p:cNvPr id="4" name="Slide Number Placeholder 3"/>
          <p:cNvSpPr>
            <a:spLocks noGrp="1"/>
          </p:cNvSpPr>
          <p:nvPr>
            <p:ph type="sldNum" sz="quarter" idx="10"/>
          </p:nvPr>
        </p:nvSpPr>
        <p:spPr/>
        <p:txBody>
          <a:bodyPr/>
          <a:lstStyle/>
          <a:p>
            <a:fld id="{7945192D-581E-0240-BD32-CF812DA88F7B}" type="slidenum">
              <a:rPr lang="en-US" smtClean="0"/>
              <a:t>44</a:t>
            </a:fld>
            <a:endParaRPr lang="en-US"/>
          </a:p>
        </p:txBody>
      </p:sp>
    </p:spTree>
    <p:extLst>
      <p:ext uri="{BB962C8B-B14F-4D97-AF65-F5344CB8AC3E}">
        <p14:creationId xmlns:p14="http://schemas.microsoft.com/office/powerpoint/2010/main" val="2561070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JavaScript started</a:t>
            </a:r>
            <a:r>
              <a:rPr lang="en-US" baseline="0" dirty="0" smtClean="0"/>
              <a:t> as a way to add some dynamic behavior to JavaScript pages. Does anyone still remember the days of </a:t>
            </a:r>
            <a:r>
              <a:rPr lang="en-US" baseline="0" dirty="0" err="1" smtClean="0"/>
              <a:t>window.open</a:t>
            </a:r>
            <a:r>
              <a:rPr lang="en-US" baseline="0" dirty="0" smtClean="0"/>
              <a:t> and then using JavaScript to create pop-ups with dynamic content, or form validation with JavaScript? Those were the days of DHTML and form validation… on Netscape.</a:t>
            </a:r>
          </a:p>
          <a:p>
            <a:endParaRPr lang="en-US" baseline="0" dirty="0" smtClean="0"/>
          </a:p>
          <a:p>
            <a:r>
              <a:rPr lang="en-US" baseline="0" dirty="0" smtClean="0"/>
              <a:t>JavaScript was first released as part of </a:t>
            </a:r>
            <a:r>
              <a:rPr lang="en-US" sz="1200" b="0" i="0" kern="1200" dirty="0" smtClean="0">
                <a:solidFill>
                  <a:schemeClr val="tx1"/>
                </a:solidFill>
                <a:effectLst/>
                <a:latin typeface="+mn-lt"/>
                <a:ea typeface="+mn-ea"/>
                <a:cs typeface="+mn-cs"/>
              </a:rPr>
              <a:t>Netscape Navigator 2.0 in September 1995.</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7</a:t>
            </a:fld>
            <a:endParaRPr lang="en-US"/>
          </a:p>
        </p:txBody>
      </p:sp>
    </p:spTree>
    <p:extLst>
      <p:ext uri="{BB962C8B-B14F-4D97-AF65-F5344CB8AC3E}">
        <p14:creationId xmlns:p14="http://schemas.microsoft.com/office/powerpoint/2010/main" val="313278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In the meantime, Microsoft gave JavaScript a try by including it in Internet Explorer 3.0 and calling it JScript. Jscript and JavaScript were exactly the same, but in those days, obviously Microsoft could not be caught copying a competitor’s product’s name!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Netscape submitted JavaScript</a:t>
            </a:r>
            <a:r>
              <a:rPr lang="en-US" baseline="0" dirty="0" smtClean="0"/>
              <a:t> for standardization to </a:t>
            </a:r>
            <a:r>
              <a:rPr lang="en-US" baseline="0" dirty="0" err="1" smtClean="0"/>
              <a:t>Ecma</a:t>
            </a:r>
            <a:r>
              <a:rPr lang="en-US" baseline="0" dirty="0" smtClean="0"/>
              <a:t> International, which resulted in several ECMAScript versions along the years.</a:t>
            </a:r>
          </a:p>
          <a:p>
            <a:endParaRPr lang="en-US" baseline="0" dirty="0" smtClean="0"/>
          </a:p>
          <a:p>
            <a:r>
              <a:rPr lang="en-US" baseline="0" dirty="0" smtClean="0"/>
              <a:t>To clarify, ECMAScript is a definition while JavaScript is just one of the possible language implementations. Other implementations of ECMAScript are Microsoft’s JScript as well as ActionScript.</a:t>
            </a:r>
          </a:p>
          <a:p>
            <a:endParaRPr lang="en-US" baseline="0" dirty="0" smtClean="0"/>
          </a:p>
          <a:p>
            <a:r>
              <a:rPr lang="en-US" baseline="0" dirty="0" smtClean="0"/>
              <a:t>Source: http://en.wikipedia.org/wiki/ECMAScript</a:t>
            </a:r>
          </a:p>
          <a:p>
            <a:endParaRPr lang="en-US" baseline="0" dirty="0" smtClean="0"/>
          </a:p>
          <a:p>
            <a:r>
              <a:rPr lang="en-US" b="1" dirty="0" err="1" smtClean="0"/>
              <a:t>Ecma</a:t>
            </a:r>
            <a:r>
              <a:rPr lang="en-US" b="1" dirty="0" smtClean="0"/>
              <a:t> International</a:t>
            </a:r>
            <a:r>
              <a:rPr lang="en-US" dirty="0" smtClean="0"/>
              <a:t> is an international, private (membership-based) non-profit </a:t>
            </a:r>
            <a:r>
              <a:rPr lang="en-US" dirty="0" smtClean="0">
                <a:hlinkClick r:id="rId3" tooltip="Standards organization"/>
              </a:rPr>
              <a:t>standards organization</a:t>
            </a:r>
            <a:r>
              <a:rPr lang="en-US" dirty="0" smtClean="0"/>
              <a:t> for information and communication system. </a:t>
            </a:r>
            <a:r>
              <a:rPr lang="en-US" dirty="0" err="1" smtClean="0"/>
              <a:t>Ecma</a:t>
            </a:r>
            <a:r>
              <a:rPr lang="en-US" dirty="0" smtClean="0"/>
              <a:t> aims to develop standards and technical reports to facilitate and standardize the use of information communication technology and consumer electronics (source:</a:t>
            </a:r>
            <a:r>
              <a:rPr lang="en-US" baseline="0" dirty="0" smtClean="0"/>
              <a:t> http://en.wikipedia.org/wiki/Ecma_International). </a:t>
            </a:r>
            <a:endParaRPr lang="en-US" dirty="0"/>
          </a:p>
        </p:txBody>
      </p:sp>
      <p:sp>
        <p:nvSpPr>
          <p:cNvPr id="4" name="Slide Number Placeholder 3"/>
          <p:cNvSpPr>
            <a:spLocks noGrp="1"/>
          </p:cNvSpPr>
          <p:nvPr>
            <p:ph type="sldNum" sz="quarter" idx="10"/>
          </p:nvPr>
        </p:nvSpPr>
        <p:spPr/>
        <p:txBody>
          <a:bodyPr/>
          <a:lstStyle/>
          <a:p>
            <a:fld id="{7945192D-581E-0240-BD32-CF812DA88F7B}" type="slidenum">
              <a:rPr lang="en-US" smtClean="0"/>
              <a:t>8</a:t>
            </a:fld>
            <a:endParaRPr lang="en-US"/>
          </a:p>
        </p:txBody>
      </p:sp>
    </p:spTree>
    <p:extLst>
      <p:ext uri="{BB962C8B-B14F-4D97-AF65-F5344CB8AC3E}">
        <p14:creationId xmlns:p14="http://schemas.microsoft.com/office/powerpoint/2010/main" val="157645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To be fair</a:t>
            </a:r>
            <a:r>
              <a:rPr lang="en-US" baseline="0" dirty="0" smtClean="0"/>
              <a:t> to them, </a:t>
            </a:r>
            <a:r>
              <a:rPr lang="en-US" dirty="0" smtClean="0"/>
              <a:t>Microsoft created the</a:t>
            </a:r>
            <a:r>
              <a:rPr lang="en-US" baseline="0" dirty="0" smtClean="0"/>
              <a:t> first implementation of XMLHTTP ActiveX control in Internet Explorer 5, which was later adopted by Opera, Mozilla, Safari as the </a:t>
            </a:r>
            <a:r>
              <a:rPr lang="en-US" baseline="0" dirty="0" err="1" smtClean="0"/>
              <a:t>XmlHttpRequest</a:t>
            </a:r>
            <a:r>
              <a:rPr lang="en-US" baseline="0" dirty="0" smtClean="0"/>
              <a:t> object (and at that stage it was no longer an ActiveX control).</a:t>
            </a:r>
          </a:p>
          <a:p>
            <a:endParaRPr lang="en-US" baseline="0" dirty="0" smtClean="0"/>
          </a:p>
          <a:p>
            <a:r>
              <a:rPr lang="en-US" baseline="0" dirty="0" smtClean="0"/>
              <a:t>Does anybody here remember this type of prehistoric </a:t>
            </a:r>
            <a:r>
              <a:rPr lang="en-US" baseline="0" dirty="0" err="1" smtClean="0"/>
              <a:t>XmlHttpRequest</a:t>
            </a:r>
            <a:r>
              <a:rPr lang="en-US" baseline="0" dirty="0" smtClean="0"/>
              <a:t> handling logic?</a:t>
            </a:r>
          </a:p>
          <a:p>
            <a:endParaRPr lang="en-US" baseline="0" dirty="0" smtClean="0"/>
          </a:p>
          <a:p>
            <a:r>
              <a:rPr lang="en-US" baseline="0" dirty="0" smtClean="0"/>
              <a:t>The “Ajax” term was officially coined in </a:t>
            </a:r>
            <a:r>
              <a:rPr lang="en-US" baseline="0" dirty="0" err="1" smtClean="0"/>
              <a:t>Februray</a:t>
            </a:r>
            <a:r>
              <a:rPr lang="en-US" baseline="0" dirty="0" smtClean="0"/>
              <a:t> 2005 though Google had already been using this technique for their Gmail and Google Maps offering.</a:t>
            </a:r>
          </a:p>
        </p:txBody>
      </p:sp>
      <p:sp>
        <p:nvSpPr>
          <p:cNvPr id="4" name="Slide Number Placeholder 3"/>
          <p:cNvSpPr>
            <a:spLocks noGrp="1"/>
          </p:cNvSpPr>
          <p:nvPr>
            <p:ph type="sldNum" sz="quarter" idx="10"/>
          </p:nvPr>
        </p:nvSpPr>
        <p:spPr/>
        <p:txBody>
          <a:bodyPr/>
          <a:lstStyle/>
          <a:p>
            <a:fld id="{7945192D-581E-0240-BD32-CF812DA88F7B}" type="slidenum">
              <a:rPr lang="en-US" smtClean="0"/>
              <a:t>9</a:t>
            </a:fld>
            <a:endParaRPr lang="en-US"/>
          </a:p>
        </p:txBody>
      </p:sp>
    </p:spTree>
    <p:extLst>
      <p:ext uri="{BB962C8B-B14F-4D97-AF65-F5344CB8AC3E}">
        <p14:creationId xmlns:p14="http://schemas.microsoft.com/office/powerpoint/2010/main" val="2410275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then we</a:t>
            </a:r>
            <a:r>
              <a:rPr lang="en-US" baseline="0" dirty="0" smtClean="0"/>
              <a:t> realized that maybe, maybe, </a:t>
            </a:r>
            <a:r>
              <a:rPr lang="en-US" sz="1200" baseline="0" dirty="0" smtClean="0"/>
              <a:t>m</a:t>
            </a:r>
            <a:r>
              <a:rPr lang="en-US" sz="1200" dirty="0" smtClean="0"/>
              <a:t>aybe JavaScript and the browser can be used to run complex and engaging applications that</a:t>
            </a:r>
            <a:r>
              <a:rPr lang="en-US" sz="1200" baseline="0" dirty="0" smtClean="0"/>
              <a:t> replicate desktop-like experiences?</a:t>
            </a:r>
            <a:endParaRPr lang="en-US" baseline="0" dirty="0" smtClean="0"/>
          </a:p>
        </p:txBody>
      </p:sp>
      <p:sp>
        <p:nvSpPr>
          <p:cNvPr id="4" name="Slide Number Placeholder 3"/>
          <p:cNvSpPr>
            <a:spLocks noGrp="1"/>
          </p:cNvSpPr>
          <p:nvPr>
            <p:ph type="sldNum" sz="quarter" idx="10"/>
          </p:nvPr>
        </p:nvSpPr>
        <p:spPr/>
        <p:txBody>
          <a:bodyPr/>
          <a:lstStyle/>
          <a:p>
            <a:fld id="{7945192D-581E-0240-BD32-CF812DA88F7B}" type="slidenum">
              <a:rPr lang="en-US" smtClean="0"/>
              <a:t>10</a:t>
            </a:fld>
            <a:endParaRPr lang="en-US"/>
          </a:p>
        </p:txBody>
      </p:sp>
    </p:spTree>
    <p:extLst>
      <p:ext uri="{BB962C8B-B14F-4D97-AF65-F5344CB8AC3E}">
        <p14:creationId xmlns:p14="http://schemas.microsoft.com/office/powerpoint/2010/main" val="218592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So it’s time to kick things up a notch</a:t>
            </a:r>
            <a:r>
              <a:rPr lang="en-US" baseline="0" dirty="0" smtClean="0"/>
              <a:t> in the world of JavaScript. But, how far are we from next-gen JavaScript?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few slides ago I said that today I am here</a:t>
            </a:r>
            <a:r>
              <a:rPr lang="en-US" baseline="0" dirty="0" smtClean="0"/>
              <a:t> to tell you more about what “next-gen JavaScript” is all about… But now, let me make it clear: I am also going to make the case that it is already here!</a:t>
            </a:r>
          </a:p>
          <a:p>
            <a:endParaRPr lang="en-US" baseline="0" dirty="0" smtClean="0"/>
          </a:p>
        </p:txBody>
      </p:sp>
      <p:sp>
        <p:nvSpPr>
          <p:cNvPr id="4" name="Slide Number Placeholder 3"/>
          <p:cNvSpPr>
            <a:spLocks noGrp="1"/>
          </p:cNvSpPr>
          <p:nvPr>
            <p:ph type="sldNum" sz="quarter" idx="10"/>
          </p:nvPr>
        </p:nvSpPr>
        <p:spPr/>
        <p:txBody>
          <a:bodyPr/>
          <a:lstStyle/>
          <a:p>
            <a:fld id="{7945192D-581E-0240-BD32-CF812DA88F7B}" type="slidenum">
              <a:rPr lang="en-US" smtClean="0"/>
              <a:t>11</a:t>
            </a:fld>
            <a:endParaRPr lang="en-US"/>
          </a:p>
        </p:txBody>
      </p:sp>
    </p:spTree>
    <p:extLst>
      <p:ext uri="{BB962C8B-B14F-4D97-AF65-F5344CB8AC3E}">
        <p14:creationId xmlns:p14="http://schemas.microsoft.com/office/powerpoint/2010/main" val="1412395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159621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3712273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1456079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028" name="Picture 4" descr="C:\Users\robert.belavy\AppData\Local\Microsoft\Windows\Temporary Internet Files\Content.Outlook\Y0T15XXR\STU-FIIT.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4204407" y="5494062"/>
            <a:ext cx="1313722" cy="49619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2215594" y="5437319"/>
            <a:ext cx="1571084" cy="589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a:stretch/>
        </p:blipFill>
        <p:spPr bwMode="auto">
          <a:xfrm>
            <a:off x="1" y="0"/>
            <a:ext cx="9144000" cy="5129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userDrawn="1"/>
        </p:nvSpPr>
        <p:spPr>
          <a:xfrm>
            <a:off x="3243371" y="6067473"/>
            <a:ext cx="1515327" cy="253916"/>
          </a:xfrm>
          <a:prstGeom prst="rect">
            <a:avLst/>
          </a:prstGeom>
          <a:noFill/>
        </p:spPr>
        <p:txBody>
          <a:bodyPr wrap="square" rtlCol="0">
            <a:spAutoFit/>
          </a:bodyPr>
          <a:lstStyle/>
          <a:p>
            <a:r>
              <a:rPr lang="en-US" sz="1050" dirty="0" smtClean="0"/>
              <a:t>Media Partner</a:t>
            </a:r>
            <a:endParaRPr lang="sk-SK" sz="1050" dirty="0"/>
          </a:p>
        </p:txBody>
      </p:sp>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146" y="6294468"/>
            <a:ext cx="945204" cy="538766"/>
          </a:xfrm>
          <a:prstGeom prst="rect">
            <a:avLst/>
          </a:prstGeom>
        </p:spPr>
      </p:pic>
      <p:pic>
        <p:nvPicPr>
          <p:cNvPr id="14" name="Pictur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826192" y="6392342"/>
            <a:ext cx="863278" cy="385105"/>
          </a:xfrm>
          <a:prstGeom prst="rect">
            <a:avLst/>
          </a:prstGeom>
        </p:spPr>
      </p:pic>
      <p:pic>
        <p:nvPicPr>
          <p:cNvPr id="1027" name="Picture 3"/>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a:stretch/>
        </p:blipFill>
        <p:spPr bwMode="auto">
          <a:xfrm>
            <a:off x="94141" y="5229204"/>
            <a:ext cx="1714663" cy="8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3364880" y="6356954"/>
            <a:ext cx="1140957" cy="382271"/>
          </a:xfrm>
          <a:prstGeom prst="rect">
            <a:avLst/>
          </a:prstGeom>
        </p:spPr>
      </p:pic>
      <p:sp>
        <p:nvSpPr>
          <p:cNvPr id="16" name="TextBox 15"/>
          <p:cNvSpPr txBox="1"/>
          <p:nvPr userDrawn="1"/>
        </p:nvSpPr>
        <p:spPr>
          <a:xfrm>
            <a:off x="162135" y="5085187"/>
            <a:ext cx="1656184" cy="253916"/>
          </a:xfrm>
          <a:prstGeom prst="rect">
            <a:avLst/>
          </a:prstGeom>
          <a:noFill/>
        </p:spPr>
        <p:txBody>
          <a:bodyPr wrap="square" rtlCol="0">
            <a:spAutoFit/>
          </a:bodyPr>
          <a:lstStyle/>
          <a:p>
            <a:r>
              <a:rPr lang="en-US" sz="1050" dirty="0" smtClean="0"/>
              <a:t>Organizers</a:t>
            </a:r>
            <a:endParaRPr lang="sk-SK" sz="1050" dirty="0"/>
          </a:p>
        </p:txBody>
      </p:sp>
      <p:sp>
        <p:nvSpPr>
          <p:cNvPr id="19" name="TextBox 18"/>
          <p:cNvSpPr txBox="1"/>
          <p:nvPr userDrawn="1"/>
        </p:nvSpPr>
        <p:spPr>
          <a:xfrm>
            <a:off x="899594" y="6067473"/>
            <a:ext cx="1957663" cy="253916"/>
          </a:xfrm>
          <a:prstGeom prst="rect">
            <a:avLst/>
          </a:prstGeom>
          <a:noFill/>
        </p:spPr>
        <p:txBody>
          <a:bodyPr wrap="square" rtlCol="0">
            <a:spAutoFit/>
          </a:bodyPr>
          <a:lstStyle/>
          <a:p>
            <a:r>
              <a:rPr lang="en-US" sz="1050" dirty="0" smtClean="0"/>
              <a:t>Top Media Partner</a:t>
            </a:r>
            <a:endParaRPr lang="sk-SK" sz="1050" dirty="0"/>
          </a:p>
        </p:txBody>
      </p:sp>
      <p:pic>
        <p:nvPicPr>
          <p:cNvPr id="4" name="Picture 3" descr="C:\Users\robert.belavy\AppData\Local\Microsoft\Windows\Temporary Internet Files\Content.Outlook\Y0T15XXR\oslava14.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499516" y="490123"/>
            <a:ext cx="1912244" cy="2074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userDrawn="1"/>
        </p:nvSpPr>
        <p:spPr>
          <a:xfrm>
            <a:off x="6464066" y="5085187"/>
            <a:ext cx="1368153" cy="253916"/>
          </a:xfrm>
          <a:prstGeom prst="rect">
            <a:avLst/>
          </a:prstGeom>
          <a:noFill/>
        </p:spPr>
        <p:txBody>
          <a:bodyPr wrap="square" rtlCol="0">
            <a:spAutoFit/>
          </a:bodyPr>
          <a:lstStyle/>
          <a:p>
            <a:r>
              <a:rPr lang="en-US" sz="1050" dirty="0" smtClean="0"/>
              <a:t>General Partner</a:t>
            </a:r>
            <a:endParaRPr lang="sk-SK" sz="1050" dirty="0"/>
          </a:p>
        </p:txBody>
      </p:sp>
      <p:pic>
        <p:nvPicPr>
          <p:cNvPr id="1029" name="Picture 5" descr="C:\Users\robert.belavy\AppData\Local\Microsoft\Windows\Temporary Internet Files\Content.Outlook\Y0T15XXR\RedHat.png"/>
          <p:cNvPicPr>
            <a:picLocks noChangeAspect="1" noChangeArrowheads="1"/>
          </p:cNvPicPr>
          <p:nvPr userDrawn="1"/>
        </p:nvPicPr>
        <p:blipFill>
          <a:blip r:embed="rId10" cstate="screen">
            <a:extLst>
              <a:ext uri="{28A0092B-C50C-407E-A947-70E740481C1C}">
                <a14:useLocalDpi xmlns:a14="http://schemas.microsoft.com/office/drawing/2010/main" val="0"/>
              </a:ext>
            </a:extLst>
          </a:blip>
          <a:srcRect/>
          <a:stretch>
            <a:fillRect/>
          </a:stretch>
        </p:blipFill>
        <p:spPr bwMode="auto">
          <a:xfrm>
            <a:off x="6573444" y="5445228"/>
            <a:ext cx="1526950" cy="44101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a:off x="5724128" y="6073554"/>
            <a:ext cx="1515327" cy="253916"/>
          </a:xfrm>
          <a:prstGeom prst="rect">
            <a:avLst/>
          </a:prstGeom>
          <a:noFill/>
        </p:spPr>
        <p:txBody>
          <a:bodyPr wrap="square" rtlCol="0">
            <a:spAutoFit/>
          </a:bodyPr>
          <a:lstStyle/>
          <a:p>
            <a:r>
              <a:rPr lang="en-US" sz="1050" dirty="0" smtClean="0"/>
              <a:t>Supporters</a:t>
            </a:r>
            <a:endParaRPr lang="sk-SK" sz="1050" dirty="0"/>
          </a:p>
        </p:txBody>
      </p:sp>
      <p:pic>
        <p:nvPicPr>
          <p:cNvPr id="2" name="Picture 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075742" y="6119212"/>
            <a:ext cx="664611" cy="667270"/>
          </a:xfrm>
          <a:prstGeom prst="rect">
            <a:avLst/>
          </a:prstGeom>
        </p:spPr>
      </p:pic>
    </p:spTree>
    <p:extLst>
      <p:ext uri="{BB962C8B-B14F-4D97-AF65-F5344CB8AC3E}">
        <p14:creationId xmlns:p14="http://schemas.microsoft.com/office/powerpoint/2010/main" val="1168915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050" name="Picture 2" descr="C:\Users\robert.belavy\AppData\Local\Microsoft\Windows\Temporary Internet Files\Content.Outlook\Y0T15XXR\oslava14.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8215308" y="116637"/>
            <a:ext cx="821188" cy="8909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userDrawn="1"/>
        </p:nvCxnSpPr>
        <p:spPr>
          <a:xfrm>
            <a:off x="395537" y="1084403"/>
            <a:ext cx="864570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60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ivider Slide ">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0" y="4231758"/>
            <a:ext cx="9144000" cy="1477926"/>
          </a:xfrm>
        </p:spPr>
        <p:txBody>
          <a:bodyPr anchor="ctr">
            <a:normAutofit/>
          </a:bodyPr>
          <a:lstStyle>
            <a:lvl1pPr marL="0" indent="0" algn="ctr">
              <a:buNone/>
              <a:defRPr sz="3600" b="0" i="0">
                <a:latin typeface="Arial"/>
                <a:cs typeface="Arial"/>
              </a:defRPr>
            </a:lvl1pPr>
            <a:lvl2pPr marL="342900" indent="0">
              <a:buNone/>
              <a:defRPr b="0" i="0">
                <a:latin typeface="Arial"/>
                <a:cs typeface="Arial"/>
              </a:defRPr>
            </a:lvl2pPr>
            <a:lvl3pPr marL="685800" indent="0">
              <a:buNone/>
              <a:defRPr b="0" i="0">
                <a:latin typeface="Arial"/>
                <a:cs typeface="Arial"/>
              </a:defRPr>
            </a:lvl3pPr>
            <a:lvl4pPr marL="1028700" indent="0">
              <a:buNone/>
              <a:defRPr b="0" i="0">
                <a:latin typeface="Arial"/>
                <a:cs typeface="Arial"/>
              </a:defRPr>
            </a:lvl4pPr>
            <a:lvl5pPr marL="1371600" indent="0">
              <a:buNone/>
              <a:defRPr b="0" i="0">
                <a:latin typeface="Arial"/>
                <a:cs typeface="Arial"/>
              </a:defRPr>
            </a:lvl5pPr>
          </a:lstStyle>
          <a:p>
            <a:pPr lvl="0"/>
            <a:r>
              <a:rPr lang="es-ES_tradnl" dirty="0" err="1" smtClean="0"/>
              <a:t>Click</a:t>
            </a:r>
            <a:r>
              <a:rPr lang="es-ES_tradnl" dirty="0" smtClean="0"/>
              <a:t> to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p:txBody>
      </p:sp>
    </p:spTree>
    <p:extLst>
      <p:ext uri="{BB962C8B-B14F-4D97-AF65-F5344CB8AC3E}">
        <p14:creationId xmlns:p14="http://schemas.microsoft.com/office/powerpoint/2010/main" val="15663273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Divider Slide ">
    <p:bg>
      <p:bgRef idx="1001">
        <a:schemeClr val="bg1"/>
      </p:bgRef>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2" y="436233"/>
            <a:ext cx="8228013" cy="599309"/>
          </a:xfrm>
        </p:spPr>
        <p:txBody>
          <a:bodyPr lIns="0" rIns="0" anchor="t" anchorCtr="0">
            <a:noAutofit/>
          </a:bodyPr>
          <a:lstStyle>
            <a:lvl1pPr marL="0" indent="0" algn="l">
              <a:lnSpc>
                <a:spcPts val="2925"/>
              </a:lnSpc>
              <a:spcBef>
                <a:spcPts val="0"/>
              </a:spcBef>
              <a:spcAft>
                <a:spcPts val="0"/>
              </a:spcAft>
              <a:buNone/>
              <a:defRPr sz="2700" b="1" baseline="0">
                <a:solidFill>
                  <a:schemeClr val="tx1"/>
                </a:solidFill>
                <a:latin typeface="Arial"/>
                <a:cs typeface="Arial"/>
              </a:defRPr>
            </a:lvl1pPr>
            <a:lvl2pPr marL="0" indent="0">
              <a:lnSpc>
                <a:spcPct val="100000"/>
              </a:lnSpc>
              <a:spcAft>
                <a:spcPts val="0"/>
              </a:spcAft>
              <a:buNone/>
              <a:defRPr sz="1425">
                <a:solidFill>
                  <a:schemeClr val="bg1"/>
                </a:solidFill>
              </a:defRPr>
            </a:lvl2pPr>
            <a:lvl3pPr marL="351000" indent="0">
              <a:buNone/>
              <a:defRPr/>
            </a:lvl3pPr>
          </a:lstStyle>
          <a:p>
            <a:pPr lvl="0"/>
            <a:r>
              <a:rPr lang="en-US" dirty="0" smtClean="0"/>
              <a:t>&lt;Title&gt;</a:t>
            </a:r>
          </a:p>
        </p:txBody>
      </p:sp>
      <p:sp>
        <p:nvSpPr>
          <p:cNvPr id="4" name="Text Placeholder 3"/>
          <p:cNvSpPr>
            <a:spLocks noGrp="1"/>
          </p:cNvSpPr>
          <p:nvPr>
            <p:ph type="body" sz="quarter" idx="11"/>
          </p:nvPr>
        </p:nvSpPr>
        <p:spPr>
          <a:xfrm>
            <a:off x="457202" y="1201738"/>
            <a:ext cx="8228013" cy="5402262"/>
          </a:xfrm>
        </p:spPr>
        <p:txBody>
          <a:bodyPr/>
          <a:lstStyle>
            <a:lvl1pPr>
              <a:defRPr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dirty="0"/>
          </a:p>
        </p:txBody>
      </p:sp>
    </p:spTree>
    <p:extLst>
      <p:ext uri="{BB962C8B-B14F-4D97-AF65-F5344CB8AC3E}">
        <p14:creationId xmlns:p14="http://schemas.microsoft.com/office/powerpoint/2010/main" val="25441421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Divider Slide ">
    <p:bg>
      <p:bgRef idx="1001">
        <a:schemeClr val="bg1"/>
      </p:bgRef>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2" y="436233"/>
            <a:ext cx="8228013" cy="599309"/>
          </a:xfrm>
        </p:spPr>
        <p:txBody>
          <a:bodyPr lIns="0" rIns="0" anchor="t" anchorCtr="0">
            <a:noAutofit/>
          </a:bodyPr>
          <a:lstStyle>
            <a:lvl1pPr marL="0" indent="0" algn="l">
              <a:lnSpc>
                <a:spcPts val="2925"/>
              </a:lnSpc>
              <a:spcBef>
                <a:spcPts val="0"/>
              </a:spcBef>
              <a:spcAft>
                <a:spcPts val="0"/>
              </a:spcAft>
              <a:buNone/>
              <a:defRPr sz="2700" b="1" baseline="0">
                <a:solidFill>
                  <a:schemeClr val="tx1"/>
                </a:solidFill>
                <a:latin typeface="Arial"/>
                <a:cs typeface="Arial"/>
              </a:defRPr>
            </a:lvl1pPr>
            <a:lvl2pPr marL="0" indent="0">
              <a:lnSpc>
                <a:spcPct val="100000"/>
              </a:lnSpc>
              <a:spcAft>
                <a:spcPts val="0"/>
              </a:spcAft>
              <a:buNone/>
              <a:defRPr sz="1425">
                <a:solidFill>
                  <a:schemeClr val="bg1"/>
                </a:solidFill>
              </a:defRPr>
            </a:lvl2pPr>
            <a:lvl3pPr marL="351000" indent="0">
              <a:buNone/>
              <a:defRPr/>
            </a:lvl3pPr>
          </a:lstStyle>
          <a:p>
            <a:pPr lvl="0"/>
            <a:r>
              <a:rPr lang="en-US" dirty="0" smtClean="0"/>
              <a:t>&lt;Title&gt;</a:t>
            </a:r>
          </a:p>
        </p:txBody>
      </p:sp>
      <p:sp>
        <p:nvSpPr>
          <p:cNvPr id="4" name="Text Placeholder 3"/>
          <p:cNvSpPr>
            <a:spLocks noGrp="1"/>
          </p:cNvSpPr>
          <p:nvPr>
            <p:ph type="body" sz="quarter" idx="11"/>
          </p:nvPr>
        </p:nvSpPr>
        <p:spPr>
          <a:xfrm>
            <a:off x="457202" y="1201738"/>
            <a:ext cx="8228013" cy="5402262"/>
          </a:xfrm>
        </p:spPr>
        <p:txBody>
          <a:bodyPr/>
          <a:lstStyle>
            <a:lvl1pPr>
              <a:defRPr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dirty="0"/>
          </a:p>
        </p:txBody>
      </p:sp>
    </p:spTree>
    <p:extLst>
      <p:ext uri="{BB962C8B-B14F-4D97-AF65-F5344CB8AC3E}">
        <p14:creationId xmlns:p14="http://schemas.microsoft.com/office/powerpoint/2010/main" val="32239093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Divider Slide ">
    <p:bg>
      <p:bgPr>
        <a:solidFill>
          <a:srgbClr val="272822"/>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2" y="436233"/>
            <a:ext cx="8228013" cy="599309"/>
          </a:xfrm>
        </p:spPr>
        <p:txBody>
          <a:bodyPr lIns="0" rIns="0" anchor="t" anchorCtr="0">
            <a:noAutofit/>
          </a:bodyPr>
          <a:lstStyle>
            <a:lvl1pPr marL="0" indent="0" algn="l">
              <a:lnSpc>
                <a:spcPts val="2925"/>
              </a:lnSpc>
              <a:spcBef>
                <a:spcPts val="0"/>
              </a:spcBef>
              <a:spcAft>
                <a:spcPts val="0"/>
              </a:spcAft>
              <a:buNone/>
              <a:defRPr sz="2700" b="1" baseline="0">
                <a:solidFill>
                  <a:schemeClr val="tx1"/>
                </a:solidFill>
                <a:latin typeface="Arial"/>
                <a:cs typeface="Arial"/>
              </a:defRPr>
            </a:lvl1pPr>
            <a:lvl2pPr marL="0" indent="0">
              <a:lnSpc>
                <a:spcPct val="100000"/>
              </a:lnSpc>
              <a:spcAft>
                <a:spcPts val="0"/>
              </a:spcAft>
              <a:buNone/>
              <a:defRPr sz="1425">
                <a:solidFill>
                  <a:schemeClr val="bg1"/>
                </a:solidFill>
              </a:defRPr>
            </a:lvl2pPr>
            <a:lvl3pPr marL="351000" indent="0">
              <a:buNone/>
              <a:defRPr/>
            </a:lvl3pPr>
          </a:lstStyle>
          <a:p>
            <a:pPr lvl="0"/>
            <a:r>
              <a:rPr lang="en-US" dirty="0" smtClean="0"/>
              <a:t>&lt;Title&gt;</a:t>
            </a:r>
          </a:p>
        </p:txBody>
      </p:sp>
      <p:sp>
        <p:nvSpPr>
          <p:cNvPr id="4" name="Text Placeholder 3"/>
          <p:cNvSpPr>
            <a:spLocks noGrp="1"/>
          </p:cNvSpPr>
          <p:nvPr>
            <p:ph type="body" sz="quarter" idx="11"/>
          </p:nvPr>
        </p:nvSpPr>
        <p:spPr>
          <a:xfrm>
            <a:off x="457202" y="1201738"/>
            <a:ext cx="8228013" cy="5402262"/>
          </a:xfrm>
        </p:spPr>
        <p:txBody>
          <a:bodyPr/>
          <a:lstStyle>
            <a:lvl1pPr>
              <a:defRPr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dirty="0"/>
          </a:p>
        </p:txBody>
      </p:sp>
    </p:spTree>
    <p:extLst>
      <p:ext uri="{BB962C8B-B14F-4D97-AF65-F5344CB8AC3E}">
        <p14:creationId xmlns:p14="http://schemas.microsoft.com/office/powerpoint/2010/main" val="27842600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ivider Slide ">
    <p:bg>
      <p:bgPr>
        <a:solidFill>
          <a:srgbClr val="303329"/>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2" y="436233"/>
            <a:ext cx="8228013" cy="599309"/>
          </a:xfrm>
        </p:spPr>
        <p:txBody>
          <a:bodyPr lIns="0" rIns="0" anchor="t" anchorCtr="0">
            <a:noAutofit/>
          </a:bodyPr>
          <a:lstStyle>
            <a:lvl1pPr marL="0" indent="0" algn="l">
              <a:lnSpc>
                <a:spcPts val="2925"/>
              </a:lnSpc>
              <a:spcBef>
                <a:spcPts val="0"/>
              </a:spcBef>
              <a:spcAft>
                <a:spcPts val="0"/>
              </a:spcAft>
              <a:buNone/>
              <a:defRPr sz="2700" b="1" baseline="0">
                <a:solidFill>
                  <a:schemeClr val="tx1"/>
                </a:solidFill>
                <a:latin typeface="Arial"/>
                <a:cs typeface="Arial"/>
              </a:defRPr>
            </a:lvl1pPr>
            <a:lvl2pPr marL="0" indent="0">
              <a:lnSpc>
                <a:spcPct val="100000"/>
              </a:lnSpc>
              <a:spcAft>
                <a:spcPts val="0"/>
              </a:spcAft>
              <a:buNone/>
              <a:defRPr sz="1425">
                <a:solidFill>
                  <a:schemeClr val="bg1"/>
                </a:solidFill>
              </a:defRPr>
            </a:lvl2pPr>
            <a:lvl3pPr marL="351000" indent="0">
              <a:buNone/>
              <a:defRPr/>
            </a:lvl3pPr>
          </a:lstStyle>
          <a:p>
            <a:pPr lvl="0"/>
            <a:r>
              <a:rPr lang="en-US" dirty="0" smtClean="0"/>
              <a:t>&lt;Title&gt;</a:t>
            </a:r>
          </a:p>
        </p:txBody>
      </p:sp>
      <p:sp>
        <p:nvSpPr>
          <p:cNvPr id="4" name="Text Placeholder 3"/>
          <p:cNvSpPr>
            <a:spLocks noGrp="1"/>
          </p:cNvSpPr>
          <p:nvPr>
            <p:ph type="body" sz="quarter" idx="11"/>
          </p:nvPr>
        </p:nvSpPr>
        <p:spPr>
          <a:xfrm>
            <a:off x="457202" y="1201738"/>
            <a:ext cx="8228013" cy="5402262"/>
          </a:xfrm>
        </p:spPr>
        <p:txBody>
          <a:bodyPr/>
          <a:lstStyle>
            <a:lvl1pPr>
              <a:defRPr b="0" i="0">
                <a:latin typeface="Arial"/>
                <a:cs typeface="Arial"/>
              </a:defRPr>
            </a:lvl1pPr>
            <a:lvl2pPr>
              <a:defRPr b="0" i="0">
                <a:latin typeface="Arial"/>
                <a:cs typeface="Arial"/>
              </a:defRPr>
            </a:lvl2pPr>
            <a:lvl3pPr>
              <a:defRPr b="0" i="0">
                <a:latin typeface="Arial"/>
                <a:cs typeface="Arial"/>
              </a:defRPr>
            </a:lvl3pPr>
            <a:lvl4pPr>
              <a:defRPr b="0" i="0">
                <a:latin typeface="Arial"/>
                <a:cs typeface="Arial"/>
              </a:defRPr>
            </a:lvl4pPr>
            <a:lvl5pPr>
              <a:defRPr b="0" i="0">
                <a:latin typeface="Arial"/>
                <a:cs typeface="Arial"/>
              </a:defRPr>
            </a:lvl5p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0050682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134776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4033346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1247689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4116587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294070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982894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3728359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784CF1-66FB-46C1-AFED-544274FC6542}" type="datetimeFigureOut">
              <a:rPr lang="en-US" smtClean="0"/>
              <a:t>10/15/2014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786982-06AF-4BA5-9D98-DC5AC401DDEB}" type="slidenum">
              <a:rPr lang="en-US" smtClean="0"/>
              <a:t>‹#›</a:t>
            </a:fld>
            <a:endParaRPr lang="en-US" dirty="0"/>
          </a:p>
        </p:txBody>
      </p:sp>
    </p:spTree>
    <p:extLst>
      <p:ext uri="{BB962C8B-B14F-4D97-AF65-F5344CB8AC3E}">
        <p14:creationId xmlns:p14="http://schemas.microsoft.com/office/powerpoint/2010/main" val="1378596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84CF1-66FB-46C1-AFED-544274FC6542}" type="datetimeFigureOut">
              <a:rPr lang="en-US" smtClean="0"/>
              <a:t>10/15/2014</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786982-06AF-4BA5-9D98-DC5AC401DDEB}" type="slidenum">
              <a:rPr lang="en-US" smtClean="0"/>
              <a:t>‹#›</a:t>
            </a:fld>
            <a:endParaRPr lang="en-US" dirty="0"/>
          </a:p>
        </p:txBody>
      </p:sp>
    </p:spTree>
    <p:extLst>
      <p:ext uri="{BB962C8B-B14F-4D97-AF65-F5344CB8AC3E}">
        <p14:creationId xmlns:p14="http://schemas.microsoft.com/office/powerpoint/2010/main" val="119504304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3" r:id="rId16"/>
    <p:sldLayoutId id="2147483682" r:id="rId17"/>
    <p:sldLayoutId id="2147483663"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tmp"/></Relationships>
</file>

<file path=ppt/slides/_rels/slide1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6.tmp"/></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9.tmp"/><Relationship Id="rId4" Type="http://schemas.openxmlformats.org/officeDocument/2006/relationships/image" Target="../media/image32.tmp"/></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2.tmp"/></Relationships>
</file>

<file path=ppt/slides/_rels/slide2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tmp"/></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6.xml"/><Relationship Id="rId5" Type="http://schemas.openxmlformats.org/officeDocument/2006/relationships/image" Target="../media/image71.jpe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28.gif"/><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21850" y="1090316"/>
            <a:ext cx="4266474" cy="1754326"/>
          </a:xfrm>
          <a:prstGeom prst="rect">
            <a:avLst/>
          </a:prstGeom>
          <a:noFill/>
        </p:spPr>
        <p:txBody>
          <a:bodyPr wrap="square" rtlCol="0">
            <a:spAutoFit/>
          </a:bodyPr>
          <a:lstStyle/>
          <a:p>
            <a:r>
              <a:rPr lang="en-US" sz="2700" b="1" dirty="0">
                <a:solidFill>
                  <a:srgbClr val="F58025"/>
                </a:solidFill>
              </a:rPr>
              <a:t>Oscar Renalias</a:t>
            </a:r>
          </a:p>
          <a:p>
            <a:r>
              <a:rPr lang="en-US" dirty="0">
                <a:solidFill>
                  <a:schemeClr val="bg1"/>
                </a:solidFill>
              </a:rPr>
              <a:t>Accenture</a:t>
            </a:r>
          </a:p>
          <a:p>
            <a:endParaRPr lang="en-US" dirty="0">
              <a:solidFill>
                <a:schemeClr val="bg1"/>
              </a:solidFill>
            </a:endParaRPr>
          </a:p>
          <a:p>
            <a:r>
              <a:rPr lang="en-US" sz="2700" dirty="0">
                <a:solidFill>
                  <a:srgbClr val="F58025"/>
                </a:solidFill>
              </a:rPr>
              <a:t>Next-generation JavaScript</a:t>
            </a:r>
          </a:p>
          <a:p>
            <a:r>
              <a:rPr lang="en-US" dirty="0">
                <a:solidFill>
                  <a:schemeClr val="bg1"/>
                </a:solidFill>
              </a:rPr>
              <a:t>October 17, 2014</a:t>
            </a:r>
            <a:endParaRPr lang="sk-SK" dirty="0">
              <a:solidFill>
                <a:schemeClr val="bg1"/>
              </a:solidFill>
            </a:endParaRPr>
          </a:p>
        </p:txBody>
      </p:sp>
    </p:spTree>
    <p:extLst>
      <p:ext uri="{BB962C8B-B14F-4D97-AF65-F5344CB8AC3E}">
        <p14:creationId xmlns:p14="http://schemas.microsoft.com/office/powerpoint/2010/main" val="25035516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ytimg.com/vi/sUtS52lqL5w/maxresdefaul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Maybe JavaScript and the browser can be used to run complex and engaging applications?</a:t>
            </a:r>
          </a:p>
        </p:txBody>
      </p:sp>
    </p:spTree>
    <p:extLst>
      <p:ext uri="{BB962C8B-B14F-4D97-AF65-F5344CB8AC3E}">
        <p14:creationId xmlns:p14="http://schemas.microsoft.com/office/powerpoint/2010/main" val="9775124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the305.com/blog/wp-content/uploads/2014/06/tumblr_n5mpmu7qYE1ruj0bpo1_128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2357" y="-24714"/>
            <a:ext cx="9144000" cy="6882714"/>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It’s time to raise the JavaScript game</a:t>
            </a:r>
          </a:p>
        </p:txBody>
      </p:sp>
    </p:spTree>
    <p:extLst>
      <p:ext uri="{BB962C8B-B14F-4D97-AF65-F5344CB8AC3E}">
        <p14:creationId xmlns:p14="http://schemas.microsoft.com/office/powerpoint/2010/main" val="37554187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1694" y="3516360"/>
            <a:ext cx="5902240" cy="867863"/>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b="1" dirty="0" smtClean="0">
                <a:latin typeface="Arial" panose="020B0604020202020204" pitchFamily="34" charset="0"/>
                <a:cs typeface="Arial" panose="020B0604020202020204" pitchFamily="34" charset="0"/>
              </a:rPr>
              <a:t>Platforms</a:t>
            </a:r>
            <a:endParaRPr lang="en-US" sz="1500" b="1" dirty="0">
              <a:latin typeface="Arial" panose="020B0604020202020204" pitchFamily="34" charset="0"/>
              <a:cs typeface="Arial" panose="020B0604020202020204" pitchFamily="34" charset="0"/>
            </a:endParaRPr>
          </a:p>
        </p:txBody>
      </p:sp>
      <p:sp>
        <p:nvSpPr>
          <p:cNvPr id="4" name="Rectangle 3"/>
          <p:cNvSpPr/>
          <p:nvPr/>
        </p:nvSpPr>
        <p:spPr>
          <a:xfrm>
            <a:off x="2081693" y="2563994"/>
            <a:ext cx="5902241" cy="866640"/>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b="1" dirty="0">
                <a:latin typeface="Arial" panose="020B0604020202020204" pitchFamily="34" charset="0"/>
                <a:cs typeface="Arial" panose="020B0604020202020204" pitchFamily="34" charset="0"/>
              </a:rPr>
              <a:t>Languages</a:t>
            </a:r>
          </a:p>
        </p:txBody>
      </p:sp>
      <p:sp>
        <p:nvSpPr>
          <p:cNvPr id="5" name="Rectangle 4"/>
          <p:cNvSpPr/>
          <p:nvPr/>
        </p:nvSpPr>
        <p:spPr>
          <a:xfrm>
            <a:off x="2081693" y="1649594"/>
            <a:ext cx="5902239" cy="828675"/>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b="1" dirty="0">
                <a:latin typeface="Arial" panose="020B0604020202020204" pitchFamily="34" charset="0"/>
                <a:cs typeface="Arial" panose="020B0604020202020204" pitchFamily="34" charset="0"/>
              </a:rPr>
              <a:t>Frameworks</a:t>
            </a:r>
          </a:p>
        </p:txBody>
      </p:sp>
      <p:sp>
        <p:nvSpPr>
          <p:cNvPr id="6" name="Rectangle 5"/>
          <p:cNvSpPr/>
          <p:nvPr/>
        </p:nvSpPr>
        <p:spPr>
          <a:xfrm>
            <a:off x="2081694" y="4468723"/>
            <a:ext cx="5902240" cy="738458"/>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b="1" dirty="0" smtClean="0">
                <a:solidFill>
                  <a:schemeClr val="tx1"/>
                </a:solidFill>
                <a:latin typeface="Arial" panose="020B0604020202020204" pitchFamily="34" charset="0"/>
                <a:cs typeface="Arial" panose="020B0604020202020204" pitchFamily="34" charset="0"/>
              </a:rPr>
              <a:t>Standards</a:t>
            </a:r>
            <a:endParaRPr lang="en-US" sz="1500" b="1" dirty="0">
              <a:solidFill>
                <a:schemeClr val="tx1"/>
              </a:solidFill>
              <a:latin typeface="Arial" panose="020B0604020202020204" pitchFamily="34" charset="0"/>
              <a:cs typeface="Arial" panose="020B0604020202020204" pitchFamily="34" charset="0"/>
            </a:endParaRPr>
          </a:p>
        </p:txBody>
      </p:sp>
      <p:sp>
        <p:nvSpPr>
          <p:cNvPr id="7" name="Rectangle 6"/>
          <p:cNvSpPr/>
          <p:nvPr/>
        </p:nvSpPr>
        <p:spPr>
          <a:xfrm>
            <a:off x="784561" y="1649593"/>
            <a:ext cx="1210460" cy="3557588"/>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b="1" dirty="0">
                <a:latin typeface="Arial" panose="020B0604020202020204" pitchFamily="34" charset="0"/>
                <a:cs typeface="Arial" panose="020B0604020202020204" pitchFamily="34" charset="0"/>
              </a:rPr>
              <a:t>Tools</a:t>
            </a:r>
          </a:p>
        </p:txBody>
      </p:sp>
    </p:spTree>
    <p:extLst>
      <p:ext uri="{BB962C8B-B14F-4D97-AF65-F5344CB8AC3E}">
        <p14:creationId xmlns:p14="http://schemas.microsoft.com/office/powerpoint/2010/main" val="449437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pic>
        <p:nvPicPr>
          <p:cNvPr id="7170" name="Picture 2" descr="http://2.bp.blogspot.com/-u4n8Z-DGbYQ/UehFX0vPFvI/AAAAAAAADXo/x4-sZrRk6vg/s1600/P101019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
          <a:stretch/>
        </p:blipFill>
        <p:spPr bwMode="auto">
          <a:xfrm>
            <a:off x="-49428" y="0"/>
            <a:ext cx="9199444"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JavaScript standards, catching up with the times</a:t>
            </a:r>
          </a:p>
        </p:txBody>
      </p:sp>
    </p:spTree>
    <p:extLst>
      <p:ext uri="{BB962C8B-B14F-4D97-AF65-F5344CB8AC3E}">
        <p14:creationId xmlns:p14="http://schemas.microsoft.com/office/powerpoint/2010/main" val="1705300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ECMAScript</a:t>
            </a:r>
            <a:r>
              <a:rPr lang="en-US" dirty="0" smtClean="0"/>
              <a:t> 6</a:t>
            </a:r>
            <a:endParaRPr lang="en-US" dirty="0"/>
          </a:p>
        </p:txBody>
      </p:sp>
      <p:sp>
        <p:nvSpPr>
          <p:cNvPr id="3" name="Text Placeholder 2"/>
          <p:cNvSpPr>
            <a:spLocks noGrp="1"/>
          </p:cNvSpPr>
          <p:nvPr>
            <p:ph type="body" sz="quarter" idx="11"/>
          </p:nvPr>
        </p:nvSpPr>
        <p:spPr/>
        <p:txBody>
          <a:bodyPr>
            <a:normAutofit fontScale="92500" lnSpcReduction="20000"/>
          </a:bodyPr>
          <a:lstStyle/>
          <a:p>
            <a:pPr marL="0" indent="0">
              <a:buNone/>
            </a:pPr>
            <a:r>
              <a:rPr lang="en-US" dirty="0" smtClean="0"/>
              <a:t>ECMAScript is the standardized version of JavaScript</a:t>
            </a:r>
          </a:p>
          <a:p>
            <a:pPr marL="0" indent="0">
              <a:buNone/>
            </a:pPr>
            <a:endParaRPr lang="en-US" dirty="0" smtClean="0"/>
          </a:p>
          <a:p>
            <a:r>
              <a:rPr lang="en-US" dirty="0" smtClean="0"/>
              <a:t>Classes</a:t>
            </a:r>
          </a:p>
          <a:p>
            <a:r>
              <a:rPr lang="en-US" dirty="0" smtClean="0"/>
              <a:t>Block scoping with ‘let’</a:t>
            </a:r>
            <a:endParaRPr lang="en-US" dirty="0"/>
          </a:p>
          <a:p>
            <a:r>
              <a:rPr lang="en-US" dirty="0" err="1" smtClean="0"/>
              <a:t>Destructuring</a:t>
            </a:r>
            <a:endParaRPr lang="en-US" dirty="0" smtClean="0"/>
          </a:p>
          <a:p>
            <a:r>
              <a:rPr lang="en-US" dirty="0" smtClean="0"/>
              <a:t>Generators</a:t>
            </a:r>
          </a:p>
          <a:p>
            <a:r>
              <a:rPr lang="en-US" dirty="0" smtClean="0"/>
              <a:t>Comprehensions</a:t>
            </a:r>
          </a:p>
          <a:p>
            <a:r>
              <a:rPr lang="en-US" dirty="0" smtClean="0"/>
              <a:t>Modules</a:t>
            </a:r>
          </a:p>
          <a:p>
            <a:r>
              <a:rPr lang="en-US" dirty="0" smtClean="0"/>
              <a:t>Promises</a:t>
            </a:r>
          </a:p>
          <a:p>
            <a:r>
              <a:rPr lang="en-US" dirty="0" smtClean="0"/>
              <a:t>Reflection API</a:t>
            </a:r>
          </a:p>
          <a:p>
            <a:r>
              <a:rPr lang="en-US" dirty="0" smtClean="0"/>
              <a:t>Tail calls</a:t>
            </a:r>
          </a:p>
          <a:p>
            <a:r>
              <a:rPr lang="en-US" dirty="0" smtClean="0"/>
              <a:t>Template literals</a:t>
            </a:r>
          </a:p>
          <a:p>
            <a:r>
              <a:rPr lang="en-US" dirty="0" smtClean="0"/>
              <a:t>(and many more!)</a:t>
            </a:r>
          </a:p>
        </p:txBody>
      </p:sp>
      <p:pic>
        <p:nvPicPr>
          <p:cNvPr id="4" name="Picture 2" descr="https://cdn.tutsplus.com/net/uploads/2013/05/es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7995" y="4218290"/>
            <a:ext cx="1516856" cy="151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288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ECMAScript 6 – Classes and objects!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1035542"/>
            <a:ext cx="5389449" cy="5533753"/>
          </a:xfrm>
          <a:prstGeom prst="rect">
            <a:avLst/>
          </a:prstGeom>
        </p:spPr>
      </p:pic>
    </p:spTree>
    <p:extLst>
      <p:ext uri="{BB962C8B-B14F-4D97-AF65-F5344CB8AC3E}">
        <p14:creationId xmlns:p14="http://schemas.microsoft.com/office/powerpoint/2010/main" val="28549881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ECMAScript 6 – Promises, or “say goodbye to callback spaghetti”</a:t>
            </a:r>
            <a:endParaRPr lang="en-US" dirty="0"/>
          </a:p>
        </p:txBody>
      </p:sp>
      <p:pic>
        <p:nvPicPr>
          <p:cNvPr id="2" name="Picture 1"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814" y="2492137"/>
            <a:ext cx="4227429" cy="2578973"/>
          </a:xfrm>
          <a:prstGeom prst="rect">
            <a:avLst/>
          </a:prstGeom>
        </p:spPr>
      </p:pic>
      <p:sp>
        <p:nvSpPr>
          <p:cNvPr id="6" name="Isosceles Triangle 5"/>
          <p:cNvSpPr/>
          <p:nvPr/>
        </p:nvSpPr>
        <p:spPr>
          <a:xfrm rot="5400000">
            <a:off x="4360467" y="3438852"/>
            <a:ext cx="907256" cy="485775"/>
          </a:xfrm>
          <a:prstGeom prst="triangle">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62" y="2386275"/>
            <a:ext cx="3384183" cy="2372417"/>
          </a:xfrm>
          <a:prstGeom prst="rect">
            <a:avLst/>
          </a:prstGeom>
        </p:spPr>
      </p:pic>
    </p:spTree>
    <p:extLst>
      <p:ext uri="{BB962C8B-B14F-4D97-AF65-F5344CB8AC3E}">
        <p14:creationId xmlns:p14="http://schemas.microsoft.com/office/powerpoint/2010/main" val="220649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ECMAScript 6 - Modules</a:t>
            </a:r>
            <a:endParaRPr lang="en-US" dirty="0"/>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62" y="3117049"/>
            <a:ext cx="3129123" cy="814430"/>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867" y="3117051"/>
            <a:ext cx="3867349" cy="533428"/>
          </a:xfrm>
          <a:prstGeom prst="rect">
            <a:avLst/>
          </a:prstGeom>
        </p:spPr>
      </p:pic>
      <p:sp>
        <p:nvSpPr>
          <p:cNvPr id="7" name="TextBox 6"/>
          <p:cNvSpPr txBox="1"/>
          <p:nvPr/>
        </p:nvSpPr>
        <p:spPr>
          <a:xfrm>
            <a:off x="612062" y="2349430"/>
            <a:ext cx="3489960" cy="553998"/>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Export functionality (classes, functions, variables) from a module</a:t>
            </a:r>
          </a:p>
        </p:txBody>
      </p:sp>
      <p:sp>
        <p:nvSpPr>
          <p:cNvPr id="8" name="TextBox 7"/>
          <p:cNvSpPr txBox="1"/>
          <p:nvPr/>
        </p:nvSpPr>
        <p:spPr>
          <a:xfrm>
            <a:off x="4817865" y="2300356"/>
            <a:ext cx="3489960" cy="553998"/>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Use exported functionality from anywhere else</a:t>
            </a:r>
          </a:p>
        </p:txBody>
      </p:sp>
    </p:spTree>
    <p:extLst>
      <p:ext uri="{BB962C8B-B14F-4D97-AF65-F5344CB8AC3E}">
        <p14:creationId xmlns:p14="http://schemas.microsoft.com/office/powerpoint/2010/main" val="1991155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ECMAScript 6 Browser Support</a:t>
            </a:r>
            <a:endParaRPr lang="en-US" dirty="0"/>
          </a:p>
        </p:txBody>
      </p:sp>
      <p:sp>
        <p:nvSpPr>
          <p:cNvPr id="4" name="Rectangle 3"/>
          <p:cNvSpPr/>
          <p:nvPr/>
        </p:nvSpPr>
        <p:spPr>
          <a:xfrm>
            <a:off x="126595" y="5611057"/>
            <a:ext cx="3199402" cy="300082"/>
          </a:xfrm>
          <a:prstGeom prst="rect">
            <a:avLst/>
          </a:prstGeom>
        </p:spPr>
        <p:txBody>
          <a:bodyPr wrap="none">
            <a:spAutoFit/>
          </a:bodyPr>
          <a:lstStyle/>
          <a:p>
            <a:r>
              <a:rPr lang="en-US" sz="1350" dirty="0"/>
              <a:t>http://kangax.github.io/compat-table/es6/</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633904"/>
            <a:ext cx="9089762" cy="3529532"/>
          </a:xfrm>
          <a:prstGeom prst="rect">
            <a:avLst/>
          </a:prstGeom>
        </p:spPr>
      </p:pic>
    </p:spTree>
    <p:extLst>
      <p:ext uri="{BB962C8B-B14F-4D97-AF65-F5344CB8AC3E}">
        <p14:creationId xmlns:p14="http://schemas.microsoft.com/office/powerpoint/2010/main" val="29083908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a:t>Traceur</a:t>
            </a:r>
            <a:r>
              <a:rPr lang="en-US" dirty="0"/>
              <a:t> is a </a:t>
            </a:r>
            <a:r>
              <a:rPr lang="en-US" dirty="0" err="1"/>
              <a:t>JavaScript.next</a:t>
            </a:r>
            <a:r>
              <a:rPr lang="en-US" dirty="0"/>
              <a:t>-to-JavaScript of today compiler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748" y="5375911"/>
            <a:ext cx="1428750" cy="1364456"/>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131" y="2047654"/>
            <a:ext cx="3664478" cy="3762596"/>
          </a:xfrm>
          <a:prstGeom prst="rect">
            <a:avLst/>
          </a:prstGeom>
        </p:spPr>
      </p:pic>
      <p:sp>
        <p:nvSpPr>
          <p:cNvPr id="10" name="Isosceles Triangle 9"/>
          <p:cNvSpPr/>
          <p:nvPr/>
        </p:nvSpPr>
        <p:spPr>
          <a:xfrm rot="5400000">
            <a:off x="3957894" y="3751272"/>
            <a:ext cx="907256" cy="485775"/>
          </a:xfrm>
          <a:prstGeom prst="triangle">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2435" y="2442718"/>
            <a:ext cx="4140063" cy="2933193"/>
          </a:xfrm>
          <a:prstGeom prst="rect">
            <a:avLst/>
          </a:prstGeom>
        </p:spPr>
      </p:pic>
    </p:spTree>
    <p:extLst>
      <p:ext uri="{BB962C8B-B14F-4D97-AF65-F5344CB8AC3E}">
        <p14:creationId xmlns:p14="http://schemas.microsoft.com/office/powerpoint/2010/main" val="1877600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406469" y="1187498"/>
            <a:ext cx="5919837" cy="600164"/>
          </a:xfrm>
          <a:prstGeom prst="rect">
            <a:avLst/>
          </a:prstGeom>
          <a:noFill/>
        </p:spPr>
        <p:txBody>
          <a:bodyPr wrap="square" rtlCol="0">
            <a:spAutoFit/>
          </a:bodyPr>
          <a:lstStyle/>
          <a:p>
            <a:r>
              <a:rPr lang="en-US" sz="3300" dirty="0"/>
              <a:t>Ask questions or rate the Speaker</a:t>
            </a:r>
            <a:endParaRPr lang="sk-SK" sz="3300" dirty="0"/>
          </a:p>
        </p:txBody>
      </p:sp>
      <p:sp>
        <p:nvSpPr>
          <p:cNvPr id="3" name="TextBox 2"/>
          <p:cNvSpPr txBox="1"/>
          <p:nvPr/>
        </p:nvSpPr>
        <p:spPr>
          <a:xfrm>
            <a:off x="1223628" y="3246075"/>
            <a:ext cx="6047910" cy="854080"/>
          </a:xfrm>
          <a:prstGeom prst="rect">
            <a:avLst/>
          </a:prstGeom>
          <a:noFill/>
        </p:spPr>
        <p:txBody>
          <a:bodyPr wrap="square" rtlCol="0">
            <a:spAutoFit/>
          </a:bodyPr>
          <a:lstStyle/>
          <a:p>
            <a:pPr algn="ctr"/>
            <a:r>
              <a:rPr lang="en-US" sz="4950" dirty="0"/>
              <a:t>www.sli.do/openslava</a:t>
            </a:r>
          </a:p>
        </p:txBody>
      </p:sp>
      <p:pic>
        <p:nvPicPr>
          <p:cNvPr id="1026" name="Picture 2" descr="http://www.eventindustrynews.co.uk/wp-content/uploads/2013/10/sli.do-Logo.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299760" y="2214011"/>
            <a:ext cx="2300135" cy="84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3806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robots.com/images/Robot%20Integratio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0"/>
            <a:ext cx="913164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Languages, or “what if JavaScript is simply to become the assembly language of the web”?</a:t>
            </a:r>
          </a:p>
        </p:txBody>
      </p:sp>
    </p:spTree>
    <p:extLst>
      <p:ext uri="{BB962C8B-B14F-4D97-AF65-F5344CB8AC3E}">
        <p14:creationId xmlns:p14="http://schemas.microsoft.com/office/powerpoint/2010/main" val="1816730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smtClean="0"/>
              <a:t>Transpilers</a:t>
            </a:r>
            <a:endParaRPr lang="en-US" dirty="0"/>
          </a:p>
        </p:txBody>
      </p:sp>
      <p:sp>
        <p:nvSpPr>
          <p:cNvPr id="5" name="Rectangle 4"/>
          <p:cNvSpPr/>
          <p:nvPr/>
        </p:nvSpPr>
        <p:spPr>
          <a:xfrm>
            <a:off x="4042611" y="2997499"/>
            <a:ext cx="1822784" cy="103822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err="1">
                <a:latin typeface="Arial" panose="020B0604020202020204" pitchFamily="34" charset="0"/>
                <a:cs typeface="Arial" panose="020B0604020202020204" pitchFamily="34" charset="0"/>
              </a:rPr>
              <a:t>Transpiler</a:t>
            </a:r>
            <a:endParaRPr lang="en-US" sz="2400" b="1" dirty="0">
              <a:latin typeface="Arial" panose="020B0604020202020204" pitchFamily="34" charset="0"/>
              <a:cs typeface="Arial" panose="020B0604020202020204" pitchFamily="34" charset="0"/>
            </a:endParaRPr>
          </a:p>
        </p:txBody>
      </p:sp>
      <p:pic>
        <p:nvPicPr>
          <p:cNvPr id="6" name="Picture 5" descr="http://upload.wikimedia.org/wikipedia/commons/6/6a/JavaScript-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8711" y="3095625"/>
            <a:ext cx="841973" cy="84197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016869" y="3314700"/>
            <a:ext cx="866775" cy="40005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ight Arrow 7"/>
          <p:cNvSpPr/>
          <p:nvPr/>
        </p:nvSpPr>
        <p:spPr>
          <a:xfrm>
            <a:off x="2930018" y="3286125"/>
            <a:ext cx="866775" cy="40005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926431" y="2967038"/>
            <a:ext cx="1792706" cy="1038225"/>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Language</a:t>
            </a:r>
          </a:p>
        </p:txBody>
      </p:sp>
    </p:spTree>
    <p:extLst>
      <p:ext uri="{BB962C8B-B14F-4D97-AF65-F5344CB8AC3E}">
        <p14:creationId xmlns:p14="http://schemas.microsoft.com/office/powerpoint/2010/main" val="32439027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p:txBody>
          <a:bodyPr/>
          <a:lstStyle/>
          <a:p>
            <a:r>
              <a:rPr lang="en-US" dirty="0" smtClean="0"/>
              <a:t>Dart</a:t>
            </a:r>
            <a:endParaRPr lang="en-US" dirty="0"/>
          </a:p>
        </p:txBody>
      </p:sp>
      <p:sp>
        <p:nvSpPr>
          <p:cNvPr id="4" name="Text Placeholder 3"/>
          <p:cNvSpPr>
            <a:spLocks noGrp="1"/>
          </p:cNvSpPr>
          <p:nvPr>
            <p:ph type="body" sz="quarter" idx="11"/>
          </p:nvPr>
        </p:nvSpPr>
        <p:spPr>
          <a:xfrm>
            <a:off x="4893276" y="1562594"/>
            <a:ext cx="3791939" cy="5041405"/>
          </a:xfrm>
        </p:spPr>
        <p:txBody>
          <a:bodyPr/>
          <a:lstStyle/>
          <a:p>
            <a:r>
              <a:rPr lang="en-US" dirty="0" smtClean="0"/>
              <a:t>Classes</a:t>
            </a:r>
          </a:p>
          <a:p>
            <a:r>
              <a:rPr lang="en-US" dirty="0" smtClean="0"/>
              <a:t>Optional typing</a:t>
            </a:r>
          </a:p>
          <a:p>
            <a:r>
              <a:rPr lang="en-US" dirty="0" smtClean="0"/>
              <a:t>Annotations</a:t>
            </a:r>
          </a:p>
          <a:p>
            <a:r>
              <a:rPr lang="en-US" dirty="0" smtClean="0"/>
              <a:t>Futures</a:t>
            </a:r>
          </a:p>
          <a:p>
            <a:r>
              <a:rPr lang="en-US" dirty="0" smtClean="0"/>
              <a:t>Named constructors</a:t>
            </a:r>
          </a:p>
          <a:p>
            <a:r>
              <a:rPr lang="en-US" dirty="0" smtClean="0"/>
              <a:t>(and many more)</a:t>
            </a:r>
          </a:p>
          <a:p>
            <a:endParaRPr lang="en-US" dirty="0"/>
          </a:p>
        </p:txBody>
      </p:sp>
      <p:pic>
        <p:nvPicPr>
          <p:cNvPr id="1028" name="Picture 4" descr="https://lh5.googleusercontent.com/-6LE2zGf0peU/AAAAAAAAAAI/AAAAAAAAAe0/_ffuHBWR1ec/phot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4148" y="172706"/>
            <a:ext cx="1126362" cy="11263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40600"/>
          <a:stretch/>
        </p:blipFill>
        <p:spPr>
          <a:xfrm>
            <a:off x="457202" y="1674247"/>
            <a:ext cx="4187297" cy="3477997"/>
          </a:xfrm>
          <a:prstGeom prst="rect">
            <a:avLst/>
          </a:prstGeom>
        </p:spPr>
      </p:pic>
    </p:spTree>
    <p:extLst>
      <p:ext uri="{BB962C8B-B14F-4D97-AF65-F5344CB8AC3E}">
        <p14:creationId xmlns:p14="http://schemas.microsoft.com/office/powerpoint/2010/main" val="41001072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err="1" smtClean="0"/>
              <a:t>TypeScript</a:t>
            </a:r>
            <a:endParaRPr lang="en-US" dirty="0"/>
          </a:p>
        </p:txBody>
      </p:sp>
      <p:sp>
        <p:nvSpPr>
          <p:cNvPr id="10" name="Text Placeholder 3"/>
          <p:cNvSpPr>
            <a:spLocks noGrp="1"/>
          </p:cNvSpPr>
          <p:nvPr>
            <p:ph type="body" sz="quarter" idx="11"/>
          </p:nvPr>
        </p:nvSpPr>
        <p:spPr>
          <a:xfrm>
            <a:off x="5873999" y="1936232"/>
            <a:ext cx="3016513" cy="3684983"/>
          </a:xfrm>
        </p:spPr>
        <p:txBody>
          <a:bodyPr anchor="t">
            <a:noAutofit/>
          </a:bodyPr>
          <a:lstStyle/>
          <a:p>
            <a:pPr marL="271463" indent="-271463"/>
            <a:r>
              <a:rPr lang="en-US" sz="2400" dirty="0" smtClean="0"/>
              <a:t>Classes</a:t>
            </a:r>
          </a:p>
          <a:p>
            <a:pPr marL="271463" indent="-271463"/>
            <a:r>
              <a:rPr lang="en-US" sz="2400" dirty="0" smtClean="0"/>
              <a:t>Interfaces</a:t>
            </a:r>
          </a:p>
          <a:p>
            <a:pPr marL="271463" indent="-271463"/>
            <a:r>
              <a:rPr lang="en-US" sz="2400" dirty="0" smtClean="0"/>
              <a:t>Modules</a:t>
            </a:r>
            <a:endParaRPr lang="en-US" sz="2400" dirty="0"/>
          </a:p>
          <a:p>
            <a:pPr marL="271463" indent="-271463"/>
            <a:r>
              <a:rPr lang="en-US" sz="2400" dirty="0"/>
              <a:t>Optional </a:t>
            </a:r>
            <a:r>
              <a:rPr lang="en-US" sz="2400" dirty="0" smtClean="0"/>
              <a:t>typing</a:t>
            </a:r>
          </a:p>
          <a:p>
            <a:pPr marL="271463" indent="-271463"/>
            <a:r>
              <a:rPr lang="es-ES" sz="2400" dirty="0" err="1" smtClean="0"/>
              <a:t>Generics</a:t>
            </a:r>
            <a:endParaRPr lang="en-US" sz="2400" dirty="0" smtClean="0"/>
          </a:p>
          <a:p>
            <a:pPr marL="271463" indent="-271463"/>
            <a:endParaRPr lang="en-US" sz="240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33905"/>
            <a:ext cx="5166641" cy="4257640"/>
          </a:xfrm>
          <a:prstGeom prst="rect">
            <a:avLst/>
          </a:prstGeom>
        </p:spPr>
      </p:pic>
    </p:spTree>
    <p:extLst>
      <p:ext uri="{BB962C8B-B14F-4D97-AF65-F5344CB8AC3E}">
        <p14:creationId xmlns:p14="http://schemas.microsoft.com/office/powerpoint/2010/main" val="4273615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Honorable Mentions</a:t>
            </a:r>
            <a:endParaRPr lang="en-US" dirty="0"/>
          </a:p>
        </p:txBody>
      </p:sp>
      <p:pic>
        <p:nvPicPr>
          <p:cNvPr id="4098" name="Picture 2" descr="https://avatars0.githubusercontent.com/u/317875?v=2&amp;s=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94" y="2591282"/>
            <a:ext cx="1875099" cy="18750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792" y="2324343"/>
            <a:ext cx="2291010" cy="2408981"/>
          </a:xfrm>
          <a:prstGeom prst="rect">
            <a:avLst/>
          </a:prstGeom>
        </p:spPr>
      </p:pic>
      <p:pic>
        <p:nvPicPr>
          <p:cNvPr id="4102" name="Picture 6" descr="http://www.unixstickers.com/image/cache/data/stickers/coffeescript/Coffeescript.sh-600x60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6855" y="2297213"/>
            <a:ext cx="2463237" cy="246323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47334" y="4760449"/>
            <a:ext cx="1366325"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ClojureScript</a:t>
            </a:r>
            <a:endParaRPr lang="en-US" sz="1600" dirty="0">
              <a:latin typeface="Arial" panose="020B0604020202020204" pitchFamily="34" charset="0"/>
              <a:cs typeface="Arial" panose="020B0604020202020204" pitchFamily="34" charset="0"/>
            </a:endParaRPr>
          </a:p>
        </p:txBody>
      </p:sp>
      <p:sp>
        <p:nvSpPr>
          <p:cNvPr id="12" name="TextBox 11"/>
          <p:cNvSpPr txBox="1"/>
          <p:nvPr/>
        </p:nvSpPr>
        <p:spPr>
          <a:xfrm>
            <a:off x="3774134" y="4760449"/>
            <a:ext cx="1366325" cy="338554"/>
          </a:xfrm>
          <a:prstGeom prst="rect">
            <a:avLst/>
          </a:prstGeom>
          <a:noFill/>
        </p:spPr>
        <p:txBody>
          <a:bodyPr wrap="square" rtlCol="0">
            <a:spAutoFit/>
          </a:bodyPr>
          <a:lstStyle>
            <a:defPPr>
              <a:defRPr lang="en-US"/>
            </a:defPPr>
            <a:lvl1pPr algn="ctr">
              <a:defRPr sz="1600">
                <a:latin typeface="Arial" panose="020B0604020202020204" pitchFamily="34" charset="0"/>
                <a:cs typeface="Arial" panose="020B0604020202020204" pitchFamily="34" charset="0"/>
              </a:defRPr>
            </a:lvl1pPr>
          </a:lstStyle>
          <a:p>
            <a:r>
              <a:rPr lang="en-US" dirty="0"/>
              <a:t>Scala.js</a:t>
            </a:r>
          </a:p>
        </p:txBody>
      </p:sp>
      <p:sp>
        <p:nvSpPr>
          <p:cNvPr id="13" name="TextBox 12"/>
          <p:cNvSpPr txBox="1"/>
          <p:nvPr/>
        </p:nvSpPr>
        <p:spPr>
          <a:xfrm>
            <a:off x="6803807" y="4765081"/>
            <a:ext cx="1366325" cy="338554"/>
          </a:xfrm>
          <a:prstGeom prst="rect">
            <a:avLst/>
          </a:prstGeom>
          <a:noFill/>
        </p:spPr>
        <p:txBody>
          <a:bodyPr wrap="square" rtlCol="0">
            <a:spAutoFit/>
          </a:bodyPr>
          <a:lstStyle>
            <a:defPPr>
              <a:defRPr lang="en-US"/>
            </a:defPPr>
            <a:lvl1pPr algn="ctr">
              <a:defRPr sz="1600">
                <a:latin typeface="Arial" panose="020B0604020202020204" pitchFamily="34" charset="0"/>
                <a:cs typeface="Arial" panose="020B0604020202020204" pitchFamily="34" charset="0"/>
              </a:defRPr>
            </a:lvl1pPr>
          </a:lstStyle>
          <a:p>
            <a:r>
              <a:rPr lang="en-US" dirty="0" err="1"/>
              <a:t>CoffeeScript</a:t>
            </a:r>
            <a:endParaRPr lang="en-US" dirty="0"/>
          </a:p>
        </p:txBody>
      </p:sp>
    </p:spTree>
    <p:extLst>
      <p:ext uri="{BB962C8B-B14F-4D97-AF65-F5344CB8AC3E}">
        <p14:creationId xmlns:p14="http://schemas.microsoft.com/office/powerpoint/2010/main" val="3704463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Emscripten</a:t>
            </a:r>
            <a:endParaRPr lang="en-US" dirty="0"/>
          </a:p>
        </p:txBody>
      </p:sp>
      <p:grpSp>
        <p:nvGrpSpPr>
          <p:cNvPr id="9" name="Group 8"/>
          <p:cNvGrpSpPr/>
          <p:nvPr/>
        </p:nvGrpSpPr>
        <p:grpSpPr>
          <a:xfrm>
            <a:off x="1110756" y="2997499"/>
            <a:ext cx="6739928" cy="1038225"/>
            <a:chOff x="1148030" y="3348965"/>
            <a:chExt cx="8986570" cy="1384300"/>
          </a:xfrm>
        </p:grpSpPr>
        <p:sp>
          <p:nvSpPr>
            <p:cNvPr id="4" name="Rectangle 3"/>
            <p:cNvSpPr/>
            <p:nvPr/>
          </p:nvSpPr>
          <p:spPr>
            <a:xfrm>
              <a:off x="3773220" y="3348965"/>
              <a:ext cx="3056602" cy="13843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b="1" dirty="0" err="1">
                  <a:latin typeface="Arial" panose="020B0604020202020204" pitchFamily="34" charset="0"/>
                  <a:cs typeface="Arial" panose="020B0604020202020204" pitchFamily="34" charset="0"/>
                </a:rPr>
                <a:t>Emscripten</a:t>
              </a:r>
              <a:endParaRPr lang="en-US" sz="2400" b="1"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(LLVM)</a:t>
              </a:r>
            </a:p>
          </p:txBody>
        </p:sp>
        <p:pic>
          <p:nvPicPr>
            <p:cNvPr id="5" name="Picture 4" descr="http://upload.wikimedia.org/wikipedia/commons/6/6a/JavaScript-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1970" y="3479800"/>
              <a:ext cx="1122630" cy="112263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7416800" y="3771900"/>
              <a:ext cx="1155700" cy="5334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148030" y="3484602"/>
              <a:ext cx="1168400" cy="1107996"/>
            </a:xfrm>
            <a:prstGeom prst="rect">
              <a:avLst/>
            </a:prstGeom>
            <a:noFill/>
          </p:spPr>
          <p:txBody>
            <a:bodyPr wrap="square" rtlCol="0" anchor="ctr">
              <a:spAutoFit/>
            </a:bodyPr>
            <a:lstStyle/>
            <a:p>
              <a:r>
                <a:rPr lang="en-US" sz="2400" dirty="0"/>
                <a:t>C</a:t>
              </a:r>
            </a:p>
            <a:p>
              <a:r>
                <a:rPr lang="en-US" sz="2400" dirty="0"/>
                <a:t>C++</a:t>
              </a:r>
            </a:p>
          </p:txBody>
        </p:sp>
        <p:sp>
          <p:nvSpPr>
            <p:cNvPr id="8" name="Right Arrow 7"/>
            <p:cNvSpPr/>
            <p:nvPr/>
          </p:nvSpPr>
          <p:spPr>
            <a:xfrm>
              <a:off x="2178050" y="3733800"/>
              <a:ext cx="1155700" cy="5334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8384972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upload.wikimedia.org/wikipedia/commons/b/b7/Lorimerlite_framework.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2"/>
          <a:stretch/>
        </p:blipFill>
        <p:spPr bwMode="auto">
          <a:xfrm>
            <a:off x="0" y="0"/>
            <a:ext cx="9144000" cy="684564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Raising the game with JavaScript frameworks</a:t>
            </a:r>
          </a:p>
        </p:txBody>
      </p:sp>
    </p:spTree>
    <p:extLst>
      <p:ext uri="{BB962C8B-B14F-4D97-AF65-F5344CB8AC3E}">
        <p14:creationId xmlns:p14="http://schemas.microsoft.com/office/powerpoint/2010/main" val="29948829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JavaScript Frameworks</a:t>
            </a:r>
            <a:endParaRPr lang="en-US" dirty="0"/>
          </a:p>
        </p:txBody>
      </p:sp>
      <p:sp>
        <p:nvSpPr>
          <p:cNvPr id="4" name="Text Placeholder 3"/>
          <p:cNvSpPr>
            <a:spLocks noGrp="1"/>
          </p:cNvSpPr>
          <p:nvPr>
            <p:ph type="body" sz="quarter" idx="11"/>
          </p:nvPr>
        </p:nvSpPr>
        <p:spPr/>
        <p:txBody>
          <a:bodyPr/>
          <a:lstStyle/>
          <a:p>
            <a:r>
              <a:rPr lang="en-US" dirty="0" smtClean="0"/>
              <a:t>MV*</a:t>
            </a:r>
          </a:p>
          <a:p>
            <a:r>
              <a:rPr lang="en-US" dirty="0" smtClean="0"/>
              <a:t>Component-oriented</a:t>
            </a:r>
          </a:p>
          <a:p>
            <a:r>
              <a:rPr lang="en-US" dirty="0" smtClean="0"/>
              <a:t>Isomorphic</a:t>
            </a:r>
            <a:endParaRPr lang="en-US" dirty="0"/>
          </a:p>
        </p:txBody>
      </p:sp>
    </p:spTree>
    <p:extLst>
      <p:ext uri="{BB962C8B-B14F-4D97-AF65-F5344CB8AC3E}">
        <p14:creationId xmlns:p14="http://schemas.microsoft.com/office/powerpoint/2010/main" val="2399663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MV* Frameworks</a:t>
            </a:r>
            <a:endParaRPr lang="en-US" dirty="0"/>
          </a:p>
        </p:txBody>
      </p:sp>
      <p:sp>
        <p:nvSpPr>
          <p:cNvPr id="4" name="Text Placeholder 3"/>
          <p:cNvSpPr>
            <a:spLocks noGrp="1"/>
          </p:cNvSpPr>
          <p:nvPr>
            <p:ph type="body" sz="quarter" idx="11"/>
          </p:nvPr>
        </p:nvSpPr>
        <p:spPr>
          <a:xfrm>
            <a:off x="457201" y="1758553"/>
            <a:ext cx="6613953" cy="4051697"/>
          </a:xfrm>
        </p:spPr>
        <p:txBody>
          <a:bodyPr>
            <a:normAutofit/>
          </a:bodyPr>
          <a:lstStyle/>
          <a:p>
            <a:r>
              <a:rPr lang="en-US" dirty="0" smtClean="0"/>
              <a:t>Generally MV* - MVC, MVP, MVVM, </a:t>
            </a:r>
            <a:r>
              <a:rPr lang="en-US" dirty="0" err="1" smtClean="0"/>
              <a:t>etc</a:t>
            </a:r>
            <a:endParaRPr lang="en-US" dirty="0" smtClean="0"/>
          </a:p>
          <a:p>
            <a:r>
              <a:rPr lang="en-US" dirty="0" smtClean="0"/>
              <a:t>Support </a:t>
            </a:r>
            <a:r>
              <a:rPr lang="en-US" dirty="0" smtClean="0"/>
              <a:t>for 2-way data binding</a:t>
            </a:r>
          </a:p>
          <a:p>
            <a:r>
              <a:rPr lang="en-US" dirty="0" smtClean="0"/>
              <a:t>Integration with HTML5, e.g. </a:t>
            </a:r>
            <a:r>
              <a:rPr lang="en-US" dirty="0"/>
              <a:t>b</a:t>
            </a:r>
            <a:r>
              <a:rPr lang="en-US" dirty="0" smtClean="0"/>
              <a:t>ack button history API support</a:t>
            </a:r>
          </a:p>
          <a:p>
            <a:r>
              <a:rPr lang="en-US" dirty="0" smtClean="0"/>
              <a:t>Templates</a:t>
            </a:r>
          </a:p>
        </p:txBody>
      </p:sp>
      <p:pic>
        <p:nvPicPr>
          <p:cNvPr id="5122" name="Picture 2" descr="http://maffrigby.com/wp-content/uploads/2014/07/angularjs-logo-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9761" y="1332244"/>
            <a:ext cx="1017083" cy="10170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upload.wikimedia.org/wikipedia/en/6/69/Ember.js_Logo_and_Masc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9388" y="2436904"/>
            <a:ext cx="877828" cy="8344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fabricematrat.github.io/grails-rave/img/backbo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4463" y="3433103"/>
            <a:ext cx="947673" cy="94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10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47933" y="430655"/>
            <a:ext cx="8228013" cy="449482"/>
          </a:xfrm>
        </p:spPr>
        <p:txBody>
          <a:bodyPr/>
          <a:lstStyle/>
          <a:p>
            <a:r>
              <a:rPr lang="en-US" dirty="0" smtClean="0"/>
              <a:t>Component-oriented </a:t>
            </a:r>
            <a:r>
              <a:rPr lang="en-US" dirty="0" smtClean="0"/>
              <a:t>frameworks</a:t>
            </a:r>
            <a:endParaRPr lang="en-US" dirty="0"/>
          </a:p>
        </p:txBody>
      </p:sp>
      <p:pic>
        <p:nvPicPr>
          <p:cNvPr id="4" name="Picture 8" descr="https://github.com/facebook/react/wiki/react-logo-1000-transpar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1575" y="1414108"/>
            <a:ext cx="844851" cy="844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96" y="1626575"/>
            <a:ext cx="4158243" cy="3116963"/>
          </a:xfrm>
          <a:prstGeom prst="rect">
            <a:avLst/>
          </a:prstGeom>
        </p:spPr>
      </p:pic>
      <p:sp>
        <p:nvSpPr>
          <p:cNvPr id="6" name="TextBox 5"/>
          <p:cNvSpPr txBox="1"/>
          <p:nvPr/>
        </p:nvSpPr>
        <p:spPr>
          <a:xfrm>
            <a:off x="4513307" y="1507306"/>
            <a:ext cx="3438268" cy="286232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Applications are made up of independent components that use each other to display </a:t>
            </a:r>
            <a:r>
              <a:rPr lang="en-US" sz="2000" dirty="0" smtClean="0">
                <a:latin typeface="Arial" panose="020B0604020202020204" pitchFamily="34" charset="0"/>
                <a:cs typeface="Arial" panose="020B0604020202020204" pitchFamily="34" charset="0"/>
              </a:rPr>
              <a:t>data</a:t>
            </a: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React</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Polymer</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X-Tag</a:t>
            </a:r>
          </a:p>
          <a:p>
            <a:pPr marL="342900" indent="-342900">
              <a:buFont typeface="Arial" panose="020B0604020202020204" pitchFamily="34" charset="0"/>
              <a:buChar char="•"/>
            </a:pPr>
            <a:r>
              <a:rPr lang="en-US" sz="2000" dirty="0" smtClean="0">
                <a:latin typeface="Arial" panose="020B0604020202020204" pitchFamily="34" charset="0"/>
                <a:cs typeface="Arial" panose="020B0604020202020204" pitchFamily="34" charset="0"/>
              </a:rPr>
              <a:t>W3C Component Spec</a:t>
            </a:r>
            <a:endParaRPr lang="en-US" sz="2000" dirty="0">
              <a:latin typeface="Arial" panose="020B0604020202020204" pitchFamily="34" charset="0"/>
              <a:cs typeface="Arial" panose="020B0604020202020204" pitchFamily="34" charset="0"/>
            </a:endParaRPr>
          </a:p>
        </p:txBody>
      </p:sp>
      <p:sp>
        <p:nvSpPr>
          <p:cNvPr id="3" name="AutoShape 2" descr="https://www.polymer-project.org/images/logos/p-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http://www.x-tags.org/images/webcomponent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705" y="2392375"/>
            <a:ext cx="1192425" cy="9298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3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736" y="4550787"/>
            <a:ext cx="6858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5724" y="3649455"/>
            <a:ext cx="835049" cy="574096"/>
          </a:xfrm>
          <a:prstGeom prst="rect">
            <a:avLst/>
          </a:prstGeom>
        </p:spPr>
      </p:pic>
    </p:spTree>
    <p:extLst>
      <p:ext uri="{BB962C8B-B14F-4D97-AF65-F5344CB8AC3E}">
        <p14:creationId xmlns:p14="http://schemas.microsoft.com/office/powerpoint/2010/main" val="29926192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2243736" y="2483630"/>
            <a:ext cx="3895725" cy="2162222"/>
          </a:xfrm>
        </p:spPr>
        <p:txBody>
          <a:bodyPr>
            <a:normAutofit lnSpcReduction="10000"/>
          </a:bodyPr>
          <a:lstStyle/>
          <a:p>
            <a:pPr marL="0" indent="0" algn="l">
              <a:buNone/>
            </a:pP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oscarrenalias</a:t>
            </a:r>
            <a:endParaRPr lang="en-US" sz="1800" dirty="0">
              <a:latin typeface="Arial" panose="020B0604020202020204" pitchFamily="34" charset="0"/>
              <a:cs typeface="Arial" panose="020B0604020202020204" pitchFamily="34" charset="0"/>
            </a:endParaRPr>
          </a:p>
          <a:p>
            <a:pPr marL="0" indent="0" algn="l">
              <a:buNone/>
            </a:pPr>
            <a:r>
              <a:rPr lang="en-US" sz="1800" dirty="0" err="1">
                <a:latin typeface="Arial" panose="020B0604020202020204" pitchFamily="34" charset="0"/>
                <a:cs typeface="Arial" panose="020B0604020202020204" pitchFamily="34" charset="0"/>
              </a:rPr>
              <a:t>github.com</a:t>
            </a:r>
            <a:r>
              <a:rPr lang="en-US" sz="1800" dirty="0">
                <a:latin typeface="Arial" panose="020B0604020202020204" pitchFamily="34" charset="0"/>
                <a:cs typeface="Arial" panose="020B0604020202020204" pitchFamily="34" charset="0"/>
              </a:rPr>
              <a:t>/</a:t>
            </a:r>
            <a:r>
              <a:rPr lang="en-US" sz="1800" dirty="0" err="1">
                <a:latin typeface="Arial" panose="020B0604020202020204" pitchFamily="34" charset="0"/>
                <a:cs typeface="Arial" panose="020B0604020202020204" pitchFamily="34" charset="0"/>
              </a:rPr>
              <a:t>oscarrenalias</a:t>
            </a:r>
            <a:endParaRPr lang="en-US" sz="1800" dirty="0">
              <a:latin typeface="Arial" panose="020B0604020202020204" pitchFamily="34" charset="0"/>
              <a:cs typeface="Arial" panose="020B0604020202020204" pitchFamily="34" charset="0"/>
            </a:endParaRPr>
          </a:p>
          <a:p>
            <a:pPr marL="0" indent="0" algn="l">
              <a:buNone/>
            </a:pPr>
            <a:r>
              <a:rPr lang="en-US" sz="1800" dirty="0" err="1">
                <a:latin typeface="Arial" panose="020B0604020202020204" pitchFamily="34" charset="0"/>
                <a:cs typeface="Arial" panose="020B0604020202020204" pitchFamily="34" charset="0"/>
              </a:rPr>
              <a:t>oscar.renalias@accenture.com</a:t>
            </a:r>
            <a:endParaRPr lang="en-US" sz="1800" dirty="0">
              <a:latin typeface="Arial" panose="020B0604020202020204" pitchFamily="34" charset="0"/>
              <a:cs typeface="Arial" panose="020B0604020202020204" pitchFamily="34" charset="0"/>
            </a:endParaRPr>
          </a:p>
          <a:p>
            <a:pPr marL="0" indent="0" algn="l">
              <a:buNone/>
            </a:pPr>
            <a:r>
              <a:rPr lang="en-US" sz="1800" dirty="0">
                <a:latin typeface="Arial" panose="020B0604020202020204" pitchFamily="34" charset="0"/>
                <a:cs typeface="Arial" panose="020B0604020202020204" pitchFamily="34" charset="0"/>
              </a:rPr>
              <a:t>oscar@renalias.net</a:t>
            </a:r>
          </a:p>
          <a:p>
            <a:pPr marL="0" indent="0" algn="l">
              <a:buNone/>
            </a:pPr>
            <a:r>
              <a:rPr lang="en-US" sz="1800" dirty="0">
                <a:latin typeface="Arial" panose="020B0604020202020204" pitchFamily="34" charset="0"/>
                <a:cs typeface="Arial" panose="020B0604020202020204" pitchFamily="34" charset="0"/>
              </a:rPr>
              <a:t>www.linkedin.com/oscarrenalias</a:t>
            </a:r>
          </a:p>
          <a:p>
            <a:pPr marL="0" indent="0" algn="l">
              <a:buNone/>
            </a:pPr>
            <a:r>
              <a:rPr lang="en-US" sz="1800" dirty="0">
                <a:latin typeface="Arial" panose="020B0604020202020204" pitchFamily="34" charset="0"/>
                <a:cs typeface="Arial" panose="020B0604020202020204" pitchFamily="34" charset="0"/>
              </a:rPr>
              <a:t>www.slideshare.net/oscarrenalias</a:t>
            </a:r>
          </a:p>
          <a:p>
            <a:pPr marL="0" indent="0" algn="l">
              <a:buNone/>
            </a:pPr>
            <a:endParaRPr lang="en-US" sz="1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711" y="2317380"/>
            <a:ext cx="1541199" cy="2052228"/>
          </a:xfrm>
          <a:prstGeom prst="rect">
            <a:avLst/>
          </a:prstGeom>
        </p:spPr>
      </p:pic>
      <p:pic>
        <p:nvPicPr>
          <p:cNvPr id="11" name="Picture 2" descr="http://wriber.com/static/images/banner-email-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4796" y="3368572"/>
            <a:ext cx="295764" cy="2957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riber.com/static/images/banner-email-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7358" y="3015973"/>
            <a:ext cx="295764" cy="2957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jdpirtle.com/images/social_icons/github_whi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7648" y="2672553"/>
            <a:ext cx="295190" cy="2951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iconsdb.com/icons/download/white/twitter-25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8856" y="2298485"/>
            <a:ext cx="392768" cy="3927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liviocapalbo.com/img/linkedin-icon_whi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43601" y="3604382"/>
            <a:ext cx="463278" cy="46327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www.actuate.com/images/body/slideshare-white-logo-400px.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17142" y="4059334"/>
            <a:ext cx="316202" cy="31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9270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1125" y="405947"/>
            <a:ext cx="8228013" cy="449482"/>
          </a:xfrm>
        </p:spPr>
        <p:txBody>
          <a:bodyPr/>
          <a:lstStyle/>
          <a:p>
            <a:r>
              <a:rPr lang="en-US" dirty="0" err="1" smtClean="0"/>
              <a:t>AngularDart</a:t>
            </a:r>
            <a:r>
              <a:rPr lang="en-US" dirty="0" smtClean="0"/>
              <a:t> leverages Dart’s features to make web app development better</a:t>
            </a:r>
            <a:endParaRPr lang="en-US" dirty="0"/>
          </a:p>
        </p:txBody>
      </p:sp>
      <p:sp>
        <p:nvSpPr>
          <p:cNvPr id="5" name="Text Placeholder 3"/>
          <p:cNvSpPr>
            <a:spLocks noGrp="1"/>
          </p:cNvSpPr>
          <p:nvPr>
            <p:ph type="body" sz="quarter" idx="11"/>
          </p:nvPr>
        </p:nvSpPr>
        <p:spPr>
          <a:xfrm>
            <a:off x="5263981" y="2340061"/>
            <a:ext cx="3626531" cy="3281153"/>
          </a:xfrm>
        </p:spPr>
        <p:txBody>
          <a:bodyPr anchor="t">
            <a:noAutofit/>
          </a:bodyPr>
          <a:lstStyle/>
          <a:p>
            <a:pPr marL="271463" indent="-271463"/>
            <a:r>
              <a:rPr lang="en-US" sz="1800" smtClean="0"/>
              <a:t>Improved dependency injection</a:t>
            </a:r>
          </a:p>
          <a:p>
            <a:pPr marL="271463" indent="-271463"/>
            <a:r>
              <a:rPr lang="en-US" sz="1800" smtClean="0"/>
              <a:t>Types</a:t>
            </a:r>
          </a:p>
          <a:p>
            <a:pPr marL="271463" indent="-271463"/>
            <a:r>
              <a:rPr lang="en-US" sz="1800" smtClean="0"/>
              <a:t>Class-/object-based</a:t>
            </a:r>
          </a:p>
          <a:p>
            <a:pPr marL="271463" indent="-271463"/>
            <a:r>
              <a:rPr lang="en-US" sz="1800" smtClean="0"/>
              <a:t>Annotations rather than boilerplate code</a:t>
            </a:r>
          </a:p>
          <a:p>
            <a:pPr marL="514350" indent="-514350"/>
            <a:endParaRPr lang="en-US" sz="1800" dirty="0"/>
          </a:p>
        </p:txBody>
      </p:sp>
      <p:pic>
        <p:nvPicPr>
          <p:cNvPr id="4" name="Picture 3"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40600"/>
          <a:stretch/>
        </p:blipFill>
        <p:spPr>
          <a:xfrm>
            <a:off x="481125" y="2180874"/>
            <a:ext cx="4187297" cy="3477997"/>
          </a:xfrm>
          <a:prstGeom prst="rect">
            <a:avLst/>
          </a:prstGeom>
        </p:spPr>
      </p:pic>
    </p:spTree>
    <p:extLst>
      <p:ext uri="{BB962C8B-B14F-4D97-AF65-F5344CB8AC3E}">
        <p14:creationId xmlns:p14="http://schemas.microsoft.com/office/powerpoint/2010/main" val="283394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Isomorphic JavaScript – write code once, run in client *and* server</a:t>
            </a:r>
            <a:endParaRPr lang="en-US" dirty="0"/>
          </a:p>
        </p:txBody>
      </p:sp>
      <p:pic>
        <p:nvPicPr>
          <p:cNvPr id="4100" name="Picture 4" descr="Isomor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879" y="3447003"/>
            <a:ext cx="1321594" cy="371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1" y="2821976"/>
            <a:ext cx="1556951"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Meteor</a:t>
            </a:r>
          </a:p>
        </p:txBody>
      </p:sp>
      <p:sp>
        <p:nvSpPr>
          <p:cNvPr id="8" name="TextBox 7"/>
          <p:cNvSpPr txBox="1"/>
          <p:nvPr/>
        </p:nvSpPr>
        <p:spPr>
          <a:xfrm>
            <a:off x="457201" y="4081591"/>
            <a:ext cx="1556951" cy="369332"/>
          </a:xfrm>
          <a:prstGeom prst="rect">
            <a:avLst/>
          </a:prstGeom>
          <a:noFill/>
        </p:spPr>
        <p:txBody>
          <a:bodyPr wrap="square" rtlCol="0">
            <a:spAutoFit/>
          </a:bodyPr>
          <a:lstStyle/>
          <a:p>
            <a:pPr algn="ctr"/>
            <a:r>
              <a:rPr lang="en-US" b="1" dirty="0">
                <a:solidFill>
                  <a:srgbClr val="C00000"/>
                </a:solidFill>
                <a:latin typeface="Arial" panose="020B0604020202020204" pitchFamily="34" charset="0"/>
                <a:cs typeface="Arial" panose="020B0604020202020204" pitchFamily="34" charset="0"/>
              </a:rPr>
              <a:t>Derby</a:t>
            </a:r>
          </a:p>
        </p:txBody>
      </p:sp>
      <p:sp>
        <p:nvSpPr>
          <p:cNvPr id="5" name="TextBox 4"/>
          <p:cNvSpPr txBox="1"/>
          <p:nvPr/>
        </p:nvSpPr>
        <p:spPr>
          <a:xfrm>
            <a:off x="3401200" y="2821975"/>
            <a:ext cx="4689389"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Isomorphic JavaScript frameworks use techniques such as </a:t>
            </a:r>
            <a:r>
              <a:rPr lang="en-US" dirty="0" err="1">
                <a:latin typeface="Arial" panose="020B0604020202020204" pitchFamily="34" charset="0"/>
                <a:cs typeface="Arial" panose="020B0604020202020204" pitchFamily="34" charset="0"/>
              </a:rPr>
              <a:t>Browserify</a:t>
            </a:r>
            <a:r>
              <a:rPr lang="en-US" dirty="0">
                <a:latin typeface="Arial" panose="020B0604020202020204" pitchFamily="34" charset="0"/>
                <a:cs typeface="Arial" panose="020B0604020202020204" pitchFamily="34" charset="0"/>
              </a:rPr>
              <a:t> and virtual DOMs to be able to render content and templates regardless of where the application runs</a:t>
            </a:r>
          </a:p>
        </p:txBody>
      </p:sp>
    </p:spTree>
    <p:extLst>
      <p:ext uri="{BB962C8B-B14F-4D97-AF65-F5344CB8AC3E}">
        <p14:creationId xmlns:p14="http://schemas.microsoft.com/office/powerpoint/2010/main" val="29818392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a:p>
        </p:txBody>
      </p:sp>
      <p:pic>
        <p:nvPicPr>
          <p:cNvPr id="6146" name="Picture 2" descr="http://2.bp.blogspot.com/-XsqMBCV0PTw/UKlSGQqQ6WI/AAAAAAAADQY/vf_Bvj7WIsM/s1600/IMG_094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
            <a:ext cx="9172137" cy="687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JavaScript </a:t>
            </a:r>
            <a:r>
              <a:rPr lang="en-US" sz="3300" dirty="0" smtClean="0"/>
              <a:t>Next-Generation Tooling</a:t>
            </a:r>
            <a:endParaRPr lang="en-US" sz="3300" dirty="0"/>
          </a:p>
        </p:txBody>
      </p:sp>
    </p:spTree>
    <p:extLst>
      <p:ext uri="{BB962C8B-B14F-4D97-AF65-F5344CB8AC3E}">
        <p14:creationId xmlns:p14="http://schemas.microsoft.com/office/powerpoint/2010/main" val="25371118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Development automation with Grunt and Gulp</a:t>
            </a:r>
            <a:endParaRPr lang="en-US" dirty="0"/>
          </a:p>
        </p:txBody>
      </p:sp>
      <p:grpSp>
        <p:nvGrpSpPr>
          <p:cNvPr id="3" name="Group 2"/>
          <p:cNvGrpSpPr/>
          <p:nvPr/>
        </p:nvGrpSpPr>
        <p:grpSpPr>
          <a:xfrm>
            <a:off x="457201" y="2019301"/>
            <a:ext cx="1344523" cy="3689126"/>
            <a:chOff x="609601" y="1549400"/>
            <a:chExt cx="1792697" cy="4918835"/>
          </a:xfrm>
        </p:grpSpPr>
        <p:pic>
          <p:nvPicPr>
            <p:cNvPr id="13314" name="Picture 2" descr="http://kendsnyder.com/wp-content/uploads/ri/post-2237200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9601" y="1549400"/>
              <a:ext cx="1792697" cy="22987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blog.evanyou.me/images/gul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786" y="3848100"/>
              <a:ext cx="1330326" cy="262013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p:cNvSpPr txBox="1"/>
          <p:nvPr/>
        </p:nvSpPr>
        <p:spPr>
          <a:xfrm>
            <a:off x="2571749" y="2721243"/>
            <a:ext cx="6113465" cy="2308324"/>
          </a:xfrm>
          <a:prstGeom prst="rect">
            <a:avLst/>
          </a:prstGeom>
          <a:noFill/>
        </p:spPr>
        <p:txBody>
          <a:bodyPr wrap="square" rtlCol="0">
            <a:spAutoFit/>
          </a:bodyPr>
          <a:lstStyle/>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Live reload</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Trask triggering based on changes to files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Automated </a:t>
            </a:r>
            <a:r>
              <a:rPr lang="en-US" dirty="0" err="1">
                <a:latin typeface="Arial" panose="020B0604020202020204" pitchFamily="34" charset="0"/>
                <a:cs typeface="Arial" panose="020B0604020202020204" pitchFamily="34" charset="0"/>
              </a:rPr>
              <a:t>minification</a:t>
            </a:r>
            <a:r>
              <a:rPr lang="en-US" dirty="0">
                <a:latin typeface="Arial" panose="020B0604020202020204" pitchFamily="34" charset="0"/>
                <a:cs typeface="Arial" panose="020B0604020202020204" pitchFamily="34" charset="0"/>
              </a:rPr>
              <a:t> and concatenation</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Code compilation, integration with Dart, </a:t>
            </a:r>
            <a:r>
              <a:rPr lang="en-US" dirty="0" err="1">
                <a:latin typeface="Arial" panose="020B0604020202020204" pitchFamily="34" charset="0"/>
                <a:cs typeface="Arial" panose="020B0604020202020204" pitchFamily="34" charset="0"/>
              </a:rPr>
              <a:t>TypeScript</a:t>
            </a:r>
            <a:r>
              <a:rPr lang="en-US" dirty="0">
                <a:latin typeface="Arial" panose="020B0604020202020204" pitchFamily="34" charset="0"/>
                <a:cs typeface="Arial" panose="020B0604020202020204" pitchFamily="34" charset="0"/>
              </a:rPr>
              <a:t>, others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Packaging and Deployment</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Automated LESS/SASS compilation</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…and many more!</a:t>
            </a:r>
          </a:p>
        </p:txBody>
      </p:sp>
    </p:spTree>
    <p:extLst>
      <p:ext uri="{BB962C8B-B14F-4D97-AF65-F5344CB8AC3E}">
        <p14:creationId xmlns:p14="http://schemas.microsoft.com/office/powerpoint/2010/main" val="15400589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Automating application bootstrapping and code generation with Yeoman generators</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976" y="3115812"/>
            <a:ext cx="4239075" cy="837064"/>
          </a:xfrm>
          <a:prstGeom prst="rect">
            <a:avLst/>
          </a:prstGeom>
        </p:spPr>
      </p:pic>
      <p:pic>
        <p:nvPicPr>
          <p:cNvPr id="12290" name="Picture 2" descr="https://www.irononsticker.com/images/2013/09/14/YEOMAN%20T%20SHIRT%20IRON%20ON%20DECA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900" y="2521715"/>
            <a:ext cx="2109638" cy="2025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0841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Package and dependency management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847" y="4256330"/>
            <a:ext cx="2845112" cy="1109484"/>
          </a:xfrm>
          <a:prstGeom prst="rect">
            <a:avLst/>
          </a:prstGeom>
        </p:spPr>
      </p:pic>
      <p:pic>
        <p:nvPicPr>
          <p:cNvPr id="1026" name="Picture 2" descr="http://bower.io/img/bower-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2210" y="3827491"/>
            <a:ext cx="2238194" cy="19671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7201" y="1941556"/>
            <a:ext cx="7568513" cy="1061829"/>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Bower (browser development) and NPM (Node.js development) provide world class support to manage 3</a:t>
            </a:r>
            <a:r>
              <a:rPr lang="en-US" sz="2100" baseline="30000" dirty="0">
                <a:latin typeface="Arial" panose="020B0604020202020204" pitchFamily="34" charset="0"/>
                <a:cs typeface="Arial" panose="020B0604020202020204" pitchFamily="34" charset="0"/>
              </a:rPr>
              <a:t>rd</a:t>
            </a:r>
            <a:r>
              <a:rPr lang="en-US" sz="2100" dirty="0">
                <a:latin typeface="Arial" panose="020B0604020202020204" pitchFamily="34" charset="0"/>
                <a:cs typeface="Arial" panose="020B0604020202020204" pitchFamily="34" charset="0"/>
              </a:rPr>
              <a:t> party dependencies for any type of JavaScript application.</a:t>
            </a:r>
          </a:p>
        </p:txBody>
      </p:sp>
    </p:spTree>
    <p:extLst>
      <p:ext uri="{BB962C8B-B14F-4D97-AF65-F5344CB8AC3E}">
        <p14:creationId xmlns:p14="http://schemas.microsoft.com/office/powerpoint/2010/main" val="35376777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Testing and Quality</a:t>
            </a:r>
            <a:endParaRPr lang="en-US" dirty="0"/>
          </a:p>
        </p:txBody>
      </p:sp>
      <p:pic>
        <p:nvPicPr>
          <p:cNvPr id="14338" name="Picture 2" descr="http://www.jshint.com/res/jshint-d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626" y="5032776"/>
            <a:ext cx="1795053" cy="51287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www.sonarqube.org/wp-content/uploads/2014/03/inspected-with-SQ-51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9626" y="2812683"/>
            <a:ext cx="1795053" cy="512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79625" y="4292745"/>
            <a:ext cx="1795053" cy="512873"/>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normAutofit/>
          </a:bodyPr>
          <a:lstStyle/>
          <a:p>
            <a:pPr algn="ctr"/>
            <a:r>
              <a:rPr lang="en-US" dirty="0">
                <a:latin typeface="Arial" panose="020B0604020202020204" pitchFamily="34" charset="0"/>
                <a:cs typeface="Arial" panose="020B0604020202020204" pitchFamily="34" charset="0"/>
              </a:rPr>
              <a:t>Plato</a:t>
            </a:r>
          </a:p>
        </p:txBody>
      </p:sp>
      <p:sp>
        <p:nvSpPr>
          <p:cNvPr id="8" name="TextBox 7"/>
          <p:cNvSpPr txBox="1"/>
          <p:nvPr/>
        </p:nvSpPr>
        <p:spPr>
          <a:xfrm>
            <a:off x="6879628" y="2060730"/>
            <a:ext cx="1833370" cy="524795"/>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normAutofit/>
          </a:bodyPr>
          <a:lstStyle/>
          <a:p>
            <a:pPr algn="ctr"/>
            <a:r>
              <a:rPr lang="en-US" dirty="0" err="1">
                <a:latin typeface="Arial" panose="020B0604020202020204" pitchFamily="34" charset="0"/>
                <a:cs typeface="Arial" panose="020B0604020202020204" pitchFamily="34" charset="0"/>
              </a:rPr>
              <a:t>Istambul</a:t>
            </a:r>
            <a:endParaRPr lang="en-US" dirty="0">
              <a:latin typeface="Arial" panose="020B0604020202020204" pitchFamily="34" charset="0"/>
              <a:cs typeface="Arial" panose="020B0604020202020204" pitchFamily="34" charset="0"/>
            </a:endParaRPr>
          </a:p>
        </p:txBody>
      </p:sp>
      <p:sp>
        <p:nvSpPr>
          <p:cNvPr id="9" name="TextBox 8"/>
          <p:cNvSpPr txBox="1"/>
          <p:nvPr/>
        </p:nvSpPr>
        <p:spPr>
          <a:xfrm>
            <a:off x="6879626" y="3552714"/>
            <a:ext cx="1795053" cy="512873"/>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normAutofit/>
          </a:bodyPr>
          <a:lstStyle/>
          <a:p>
            <a:pPr algn="ctr"/>
            <a:r>
              <a:rPr lang="en-US" dirty="0" err="1">
                <a:latin typeface="Arial" panose="020B0604020202020204" pitchFamily="34" charset="0"/>
                <a:cs typeface="Arial" panose="020B0604020202020204" pitchFamily="34" charset="0"/>
              </a:rPr>
              <a:t>ScanJs</a:t>
            </a:r>
            <a:endParaRPr lang="en-US" dirty="0">
              <a:latin typeface="Arial" panose="020B0604020202020204" pitchFamily="34" charset="0"/>
              <a:cs typeface="Arial" panose="020B0604020202020204" pitchFamily="34" charset="0"/>
            </a:endParaRPr>
          </a:p>
        </p:txBody>
      </p:sp>
      <p:sp>
        <p:nvSpPr>
          <p:cNvPr id="10" name="TextBox 9"/>
          <p:cNvSpPr txBox="1"/>
          <p:nvPr/>
        </p:nvSpPr>
        <p:spPr>
          <a:xfrm>
            <a:off x="457201" y="2060730"/>
            <a:ext cx="4593623" cy="2031325"/>
          </a:xfrm>
          <a:prstGeom prst="rect">
            <a:avLst/>
          </a:prstGeom>
          <a:noFill/>
        </p:spPr>
        <p:txBody>
          <a:bodyPr wrap="square" rtlCol="0">
            <a:spAutoFit/>
          </a:bodyPr>
          <a:lstStyle/>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Unit testing</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Mocks and spies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Browser </a:t>
            </a:r>
            <a:r>
              <a:rPr lang="en-US" dirty="0" smtClean="0">
                <a:latin typeface="Arial" panose="020B0604020202020204" pitchFamily="34" charset="0"/>
                <a:cs typeface="Arial" panose="020B0604020202020204" pitchFamily="34" charset="0"/>
              </a:rPr>
              <a:t>testing</a:t>
            </a:r>
            <a:endParaRPr lang="en-US" dirty="0" smtClean="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dirty="0" smtClean="0">
                <a:latin typeface="Arial" panose="020B0604020202020204" pitchFamily="34" charset="0"/>
                <a:cs typeface="Arial" panose="020B0604020202020204" pitchFamily="34" charset="0"/>
              </a:rPr>
              <a:t>Rule-based </a:t>
            </a:r>
            <a:r>
              <a:rPr lang="en-US" dirty="0">
                <a:latin typeface="Arial" panose="020B0604020202020204" pitchFamily="34" charset="0"/>
                <a:cs typeface="Arial" panose="020B0604020202020204" pitchFamily="34" charset="0"/>
              </a:rPr>
              <a:t>code checks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Complexity analysis</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Test coverage</a:t>
            </a:r>
          </a:p>
          <a:p>
            <a:pPr marL="214313" indent="-214313">
              <a:buFont typeface="Arial" panose="020B0604020202020204" pitchFamily="34" charset="0"/>
              <a:buChar char="•"/>
            </a:pPr>
            <a:r>
              <a:rPr lang="en-US" dirty="0">
                <a:latin typeface="Arial" panose="020B0604020202020204" pitchFamily="34" charset="0"/>
                <a:cs typeface="Arial" panose="020B0604020202020204" pitchFamily="34" charset="0"/>
              </a:rPr>
              <a:t>Static code </a:t>
            </a:r>
            <a:r>
              <a:rPr lang="en-US" dirty="0" smtClean="0">
                <a:latin typeface="Arial" panose="020B0604020202020204" pitchFamily="34" charset="0"/>
                <a:cs typeface="Arial" panose="020B0604020202020204" pitchFamily="34" charset="0"/>
              </a:rPr>
              <a:t>analysis</a:t>
            </a: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50755" y="2327267"/>
            <a:ext cx="774467" cy="774467"/>
          </a:xfrm>
          <a:prstGeom prst="rect">
            <a:avLst/>
          </a:prstGeom>
        </p:spPr>
      </p:pic>
      <p:sp>
        <p:nvSpPr>
          <p:cNvPr id="13" name="Oval 12"/>
          <p:cNvSpPr/>
          <p:nvPr/>
        </p:nvSpPr>
        <p:spPr>
          <a:xfrm>
            <a:off x="5830536" y="3481157"/>
            <a:ext cx="694686" cy="723951"/>
          </a:xfrm>
          <a:prstGeom prst="ellipse">
            <a:avLst/>
          </a:prstGeom>
          <a:solidFill>
            <a:srgbClr val="9966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4" name="TextBox 13"/>
          <p:cNvSpPr txBox="1"/>
          <p:nvPr/>
        </p:nvSpPr>
        <p:spPr>
          <a:xfrm>
            <a:off x="5805136" y="3688132"/>
            <a:ext cx="805576" cy="307777"/>
          </a:xfrm>
          <a:prstGeom prst="rect">
            <a:avLst/>
          </a:prstGeom>
          <a:noFill/>
        </p:spPr>
        <p:txBody>
          <a:bodyPr wrap="square" rtlCol="0">
            <a:spAutoFit/>
          </a:bodyPr>
          <a:lstStyle/>
          <a:p>
            <a:r>
              <a:rPr lang="en-US" sz="1400" dirty="0" smtClean="0">
                <a:solidFill>
                  <a:schemeClr val="bg1"/>
                </a:solidFill>
                <a:latin typeface="Arial"/>
                <a:cs typeface="Arial"/>
              </a:rPr>
              <a:t>mocha</a:t>
            </a:r>
            <a:endParaRPr lang="en-US" sz="1400" dirty="0">
              <a:solidFill>
                <a:schemeClr val="bg1"/>
              </a:solidFill>
              <a:latin typeface="Arial"/>
              <a:cs typeface="Arial"/>
            </a:endParaRP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02581" y="4633144"/>
            <a:ext cx="571096" cy="639627"/>
          </a:xfrm>
          <a:prstGeom prst="rect">
            <a:avLst/>
          </a:prstGeom>
        </p:spPr>
      </p:pic>
    </p:spTree>
    <p:extLst>
      <p:ext uri="{BB962C8B-B14F-4D97-AF65-F5344CB8AC3E}">
        <p14:creationId xmlns:p14="http://schemas.microsoft.com/office/powerpoint/2010/main" val="7349077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a/ab/Oil_platform_P-51_(Brazi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71"/>
          <a:stretch/>
        </p:blipFill>
        <p:spPr bwMode="auto">
          <a:xfrm>
            <a:off x="0" y="-12357"/>
            <a:ext cx="9144000" cy="687035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t>Platforms</a:t>
            </a:r>
          </a:p>
        </p:txBody>
      </p:sp>
    </p:spTree>
    <p:extLst>
      <p:ext uri="{BB962C8B-B14F-4D97-AF65-F5344CB8AC3E}">
        <p14:creationId xmlns:p14="http://schemas.microsoft.com/office/powerpoint/2010/main" val="16833835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vert="horz" lIns="0" tIns="45720" rIns="0" bIns="45720" rtlCol="0" anchor="t" anchorCtr="0">
            <a:noAutofit/>
          </a:bodyPr>
          <a:lstStyle/>
          <a:p>
            <a:r>
              <a:rPr lang="en-US" dirty="0"/>
              <a:t>We wouldn’t be able to develop next-gen JavaScript applications without HTML5, CSS3 and the HTML APIs</a:t>
            </a:r>
          </a:p>
        </p:txBody>
      </p:sp>
      <p:pic>
        <p:nvPicPr>
          <p:cNvPr id="4" name="Picture 2" descr="htm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9968" y="1832545"/>
            <a:ext cx="5410344" cy="40990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57339" y="2984169"/>
            <a:ext cx="1473352" cy="179584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542351" y="2878591"/>
            <a:ext cx="1451640" cy="2007002"/>
          </a:xfrm>
          <a:prstGeom prst="rect">
            <a:avLst/>
          </a:prstGeom>
        </p:spPr>
      </p:pic>
      <p:sp>
        <p:nvSpPr>
          <p:cNvPr id="3" name="TextBox 2"/>
          <p:cNvSpPr txBox="1"/>
          <p:nvPr/>
        </p:nvSpPr>
        <p:spPr>
          <a:xfrm>
            <a:off x="1930691" y="6228272"/>
            <a:ext cx="6005611" cy="369332"/>
          </a:xfrm>
          <a:prstGeom prst="rect">
            <a:avLst/>
          </a:prstGeom>
          <a:noFill/>
        </p:spPr>
        <p:txBody>
          <a:bodyPr wrap="square" rtlCol="0">
            <a:spAutoFit/>
          </a:bodyPr>
          <a:lstStyle/>
          <a:p>
            <a:pPr algn="ctr"/>
            <a:r>
              <a:rPr lang="en-US" b="1" dirty="0" smtClean="0">
                <a:latin typeface="Arial" panose="020B0604020202020204" pitchFamily="34" charset="0"/>
                <a:cs typeface="Arial" panose="020B0604020202020204" pitchFamily="34" charset="0"/>
              </a:rPr>
              <a:t>http://platform.html5.org</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61131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txBox="1">
            <a:spLocks/>
          </p:cNvSpPr>
          <p:nvPr/>
        </p:nvSpPr>
        <p:spPr>
          <a:xfrm>
            <a:off x="457201" y="541869"/>
            <a:ext cx="8228013" cy="449482"/>
          </a:xfrm>
          <a:prstGeom prst="rect">
            <a:avLst/>
          </a:prstGeom>
        </p:spPr>
        <p:txBody>
          <a:bodyPr vert="horz" lIns="0" tIns="45720" rIns="0" bIns="45720" rtlCol="0" anchor="t" anchorCtr="0">
            <a:noAutofit/>
          </a:bodyPr>
          <a:lstStyle>
            <a:lvl1pPr indent="0">
              <a:lnSpc>
                <a:spcPts val="2925"/>
              </a:lnSpc>
              <a:spcBef>
                <a:spcPts val="0"/>
              </a:spcBef>
              <a:spcAft>
                <a:spcPts val="0"/>
              </a:spcAft>
              <a:buFont typeface="Arial" panose="020B0604020202020204" pitchFamily="34" charset="0"/>
              <a:buNone/>
              <a:defRPr sz="2700" b="1" baseline="0">
                <a:latin typeface="Arial"/>
                <a:cs typeface="Arial"/>
              </a:defRPr>
            </a:lvl1pPr>
            <a:lvl2pPr marL="0" indent="0">
              <a:lnSpc>
                <a:spcPct val="100000"/>
              </a:lnSpc>
              <a:spcBef>
                <a:spcPts val="500"/>
              </a:spcBef>
              <a:spcAft>
                <a:spcPts val="0"/>
              </a:spcAft>
              <a:buFont typeface="Arial" panose="020B0604020202020204" pitchFamily="34" charset="0"/>
              <a:buNone/>
              <a:defRPr sz="1425">
                <a:solidFill>
                  <a:schemeClr val="bg1"/>
                </a:solidFill>
              </a:defRPr>
            </a:lvl2pPr>
            <a:lvl3pPr marL="351000" indent="0">
              <a:lnSpc>
                <a:spcPct val="90000"/>
              </a:lnSpc>
              <a:spcBef>
                <a:spcPts val="500"/>
              </a:spcBef>
              <a:buFont typeface="Arial" panose="020B0604020202020204" pitchFamily="34" charset="0"/>
              <a:buNone/>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And state-of-the art JavaScript virtual machines</a:t>
            </a:r>
            <a:endParaRPr lang="en-US" dirty="0"/>
          </a:p>
        </p:txBody>
      </p:sp>
      <p:pic>
        <p:nvPicPr>
          <p:cNvPr id="2050" name="Picture 2" descr="http://johanndutoit.net/presentations/2013/12/js-intro-14-12-2013/img/v8-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2497323"/>
            <a:ext cx="2165917" cy="21659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7127" y="2402927"/>
            <a:ext cx="2385623" cy="2246421"/>
          </a:xfrm>
          <a:prstGeom prst="rect">
            <a:avLst/>
          </a:prstGeom>
        </p:spPr>
      </p:pic>
      <p:sp>
        <p:nvSpPr>
          <p:cNvPr id="6" name="TextBox 5"/>
          <p:cNvSpPr txBox="1"/>
          <p:nvPr/>
        </p:nvSpPr>
        <p:spPr>
          <a:xfrm>
            <a:off x="3532291" y="4503636"/>
            <a:ext cx="2095296"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a:t>
            </a:r>
            <a:r>
              <a:rPr lang="en-US" sz="1350" dirty="0" err="1">
                <a:latin typeface="Arial" panose="020B0604020202020204" pitchFamily="34" charset="0"/>
                <a:cs typeface="Arial" panose="020B0604020202020204" pitchFamily="34" charset="0"/>
              </a:rPr>
              <a:t>SpiderMonkey</a:t>
            </a:r>
            <a:r>
              <a:rPr lang="en-US" sz="1350" dirty="0">
                <a:latin typeface="Arial" panose="020B0604020202020204" pitchFamily="34" charset="0"/>
                <a:cs typeface="Arial" panose="020B0604020202020204" pitchFamily="34" charset="0"/>
              </a:rPr>
              <a:t>)</a:t>
            </a:r>
          </a:p>
        </p:txBody>
      </p:sp>
      <p:pic>
        <p:nvPicPr>
          <p:cNvPr id="2052" name="Picture 4" descr="http://9to5mac.files.wordpress.com/2013/06/safar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6462" y="2587675"/>
            <a:ext cx="1915961" cy="191596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52169" y="4503636"/>
            <a:ext cx="2095296"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(Nitro)</a:t>
            </a:r>
          </a:p>
        </p:txBody>
      </p:sp>
    </p:spTree>
    <p:extLst>
      <p:ext uri="{BB962C8B-B14F-4D97-AF65-F5344CB8AC3E}">
        <p14:creationId xmlns:p14="http://schemas.microsoft.com/office/powerpoint/2010/main" val="396983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259"/>
          <a:stretch/>
        </p:blipFill>
        <p:spPr>
          <a:xfrm>
            <a:off x="0" y="-28263"/>
            <a:ext cx="9144000" cy="6904076"/>
          </a:xfrm>
          <a:prstGeom prst="rect">
            <a:avLst/>
          </a:prstGeom>
        </p:spPr>
      </p:pic>
    </p:spTree>
    <p:extLst>
      <p:ext uri="{BB962C8B-B14F-4D97-AF65-F5344CB8AC3E}">
        <p14:creationId xmlns:p14="http://schemas.microsoft.com/office/powerpoint/2010/main" val="2998462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i.huffpost.com/gen/1618880/thumbs/o-SHOCKED-BABY-facebook.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8"/>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quarter" idx="11"/>
          </p:nvPr>
        </p:nvSpPr>
        <p:spPr>
          <a:xfrm>
            <a:off x="-6016" y="4536395"/>
            <a:ext cx="9144000" cy="1108445"/>
          </a:xfrm>
          <a:solidFill>
            <a:srgbClr val="262626">
              <a:alpha val="80000"/>
            </a:srgbClr>
          </a:solidFill>
        </p:spPr>
        <p:txBody>
          <a:bodyPr vert="horz" lIns="68580" tIns="34290" rIns="68580" bIns="34290" rtlCol="0" anchor="ctr">
            <a:normAutofit/>
          </a:bodyPr>
          <a:lstStyle/>
          <a:p>
            <a:r>
              <a:rPr lang="en-US" sz="3300" dirty="0"/>
              <a:t>JavaScript on the server too?</a:t>
            </a:r>
          </a:p>
        </p:txBody>
      </p:sp>
    </p:spTree>
    <p:extLst>
      <p:ext uri="{BB962C8B-B14F-4D97-AF65-F5344CB8AC3E}">
        <p14:creationId xmlns:p14="http://schemas.microsoft.com/office/powerpoint/2010/main" val="1166914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8" name="Picture 8" descr="http://todaymade.com/blog/wp-content/uploads/2013/03/node-js-logo-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57" y="1135117"/>
            <a:ext cx="2607107" cy="6952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8957" y="3201944"/>
            <a:ext cx="7532841" cy="1061829"/>
          </a:xfrm>
          <a:prstGeom prst="rect">
            <a:avLst/>
          </a:prstGeom>
          <a:noFill/>
        </p:spPr>
        <p:txBody>
          <a:bodyPr wrap="square" rtlCol="0">
            <a:spAutoFit/>
          </a:bodyPr>
          <a:lstStyle/>
          <a:p>
            <a:r>
              <a:rPr lang="en-US" sz="2100" dirty="0">
                <a:latin typeface="Arial" panose="020B0604020202020204" pitchFamily="34" charset="0"/>
                <a:cs typeface="Arial" panose="020B0604020202020204" pitchFamily="34" charset="0"/>
              </a:rPr>
              <a:t>Node.js is an asynchronous, event-based JavaScript platform for server-side applications running on the V8 JavaScript engine </a:t>
            </a:r>
          </a:p>
        </p:txBody>
      </p:sp>
    </p:spTree>
    <p:extLst>
      <p:ext uri="{BB962C8B-B14F-4D97-AF65-F5344CB8AC3E}">
        <p14:creationId xmlns:p14="http://schemas.microsoft.com/office/powerpoint/2010/main" val="2761880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9144000" cy="6863938"/>
          </a:xfrm>
          <a:prstGeom prst="rect">
            <a:avLst/>
          </a:prstGeom>
        </p:spPr>
      </p:pic>
      <p:sp>
        <p:nvSpPr>
          <p:cNvPr id="2" name="Text Placeholder 1"/>
          <p:cNvSpPr>
            <a:spLocks noGrp="1"/>
          </p:cNvSpPr>
          <p:nvPr>
            <p:ph type="body" sz="quarter" idx="10"/>
          </p:nvPr>
        </p:nvSpPr>
        <p:spPr>
          <a:xfrm>
            <a:off x="3441942" y="3540569"/>
            <a:ext cx="1613138" cy="599309"/>
          </a:xfrm>
        </p:spPr>
        <p:txBody>
          <a:bodyPr/>
          <a:lstStyle/>
          <a:p>
            <a:r>
              <a:rPr lang="en-US" sz="2800" dirty="0" err="1" smtClean="0">
                <a:solidFill>
                  <a:schemeClr val="bg1"/>
                </a:solidFill>
              </a:rPr>
              <a:t>Nashorn</a:t>
            </a:r>
            <a:endParaRPr lang="en-US" sz="2800" dirty="0">
              <a:solidFill>
                <a:schemeClr val="bg1"/>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39878"/>
            <a:ext cx="9144000" cy="685586"/>
          </a:xfrm>
          <a:prstGeom prst="rect">
            <a:avLst/>
          </a:prstGeom>
        </p:spPr>
      </p:pic>
    </p:spTree>
    <p:extLst>
      <p:ext uri="{BB962C8B-B14F-4D97-AF65-F5344CB8AC3E}">
        <p14:creationId xmlns:p14="http://schemas.microsoft.com/office/powerpoint/2010/main" val="12815858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To conclude…</a:t>
            </a:r>
            <a:endParaRPr lang="en-US" dirty="0"/>
          </a:p>
        </p:txBody>
      </p:sp>
    </p:spTree>
    <p:extLst>
      <p:ext uri="{BB962C8B-B14F-4D97-AF65-F5344CB8AC3E}">
        <p14:creationId xmlns:p14="http://schemas.microsoft.com/office/powerpoint/2010/main" val="1535238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rotWithShape="1">
          <a:blip r:embed="rId3" cstate="print">
            <a:extLst>
              <a:ext uri="{28A0092B-C50C-407E-A947-70E740481C1C}">
                <a14:useLocalDpi xmlns:a14="http://schemas.microsoft.com/office/drawing/2010/main" val="0"/>
              </a:ext>
            </a:extLst>
          </a:blip>
          <a:srcRect b="-259"/>
          <a:stretch/>
        </p:blipFill>
        <p:spPr>
          <a:xfrm>
            <a:off x="0" y="-28263"/>
            <a:ext cx="9144000" cy="6904076"/>
          </a:xfrm>
          <a:prstGeom prst="rect">
            <a:avLst/>
          </a:prstGeom>
        </p:spPr>
      </p:pic>
      <p:grpSp>
        <p:nvGrpSpPr>
          <p:cNvPr id="2" name="Group 1"/>
          <p:cNvGrpSpPr/>
          <p:nvPr/>
        </p:nvGrpSpPr>
        <p:grpSpPr>
          <a:xfrm>
            <a:off x="425333" y="1258785"/>
            <a:ext cx="8237870" cy="4310742"/>
            <a:chOff x="425333" y="1643062"/>
            <a:chExt cx="8237870" cy="3557588"/>
          </a:xfrm>
        </p:grpSpPr>
        <p:sp>
          <p:nvSpPr>
            <p:cNvPr id="4" name="Rectangle 3"/>
            <p:cNvSpPr/>
            <p:nvPr/>
          </p:nvSpPr>
          <p:spPr>
            <a:xfrm>
              <a:off x="2759846" y="3600450"/>
              <a:ext cx="5903356" cy="685800"/>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r>
                <a:rPr lang="en-US" sz="750" b="1" dirty="0" smtClean="0">
                  <a:latin typeface="Arial" panose="020B0604020202020204" pitchFamily="34" charset="0"/>
                  <a:cs typeface="Arial" panose="020B0604020202020204" pitchFamily="34" charset="0"/>
                </a:rPr>
                <a:t>Platforms</a:t>
              </a:r>
              <a:endParaRPr lang="en-US" sz="750" b="1" dirty="0">
                <a:latin typeface="Arial" panose="020B0604020202020204" pitchFamily="34" charset="0"/>
                <a:cs typeface="Arial" panose="020B0604020202020204" pitchFamily="34" charset="0"/>
              </a:endParaRPr>
            </a:p>
          </p:txBody>
        </p:sp>
        <p:sp>
          <p:nvSpPr>
            <p:cNvPr id="7" name="Rectangle 6"/>
            <p:cNvSpPr/>
            <p:nvPr/>
          </p:nvSpPr>
          <p:spPr>
            <a:xfrm>
              <a:off x="2760962" y="2557464"/>
              <a:ext cx="5902241" cy="957263"/>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r>
                <a:rPr lang="en-US" sz="750" b="1" dirty="0">
                  <a:latin typeface="Arial" panose="020B0604020202020204" pitchFamily="34" charset="0"/>
                  <a:cs typeface="Arial" panose="020B0604020202020204" pitchFamily="34" charset="0"/>
                </a:rPr>
                <a:t>Languages</a:t>
              </a:r>
            </a:p>
          </p:txBody>
        </p:sp>
        <p:sp>
          <p:nvSpPr>
            <p:cNvPr id="8" name="Rectangle 7"/>
            <p:cNvSpPr/>
            <p:nvPr/>
          </p:nvSpPr>
          <p:spPr>
            <a:xfrm>
              <a:off x="3260238"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err="1">
                  <a:latin typeface="Arial" panose="020B0604020202020204" pitchFamily="34" charset="0"/>
                  <a:cs typeface="Arial" panose="020B0604020202020204" pitchFamily="34" charset="0"/>
                </a:rPr>
                <a:t>TypeScript</a:t>
              </a:r>
              <a:endParaRPr lang="en-US" sz="800" b="1" dirty="0">
                <a:latin typeface="Arial" panose="020B0604020202020204" pitchFamily="34" charset="0"/>
                <a:cs typeface="Arial" panose="020B0604020202020204" pitchFamily="34" charset="0"/>
              </a:endParaRPr>
            </a:p>
          </p:txBody>
        </p:sp>
        <p:sp>
          <p:nvSpPr>
            <p:cNvPr id="9" name="Rectangle 8"/>
            <p:cNvSpPr/>
            <p:nvPr/>
          </p:nvSpPr>
          <p:spPr>
            <a:xfrm>
              <a:off x="4099867"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rial" panose="020B0604020202020204" pitchFamily="34" charset="0"/>
                  <a:cs typeface="Arial" panose="020B0604020202020204" pitchFamily="34" charset="0"/>
                </a:rPr>
                <a:t>Dart</a:t>
              </a:r>
            </a:p>
          </p:txBody>
        </p:sp>
        <p:sp>
          <p:nvSpPr>
            <p:cNvPr id="10" name="Rectangle 9"/>
            <p:cNvSpPr/>
            <p:nvPr/>
          </p:nvSpPr>
          <p:spPr>
            <a:xfrm>
              <a:off x="4984869"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50" b="1" dirty="0" err="1">
                  <a:latin typeface="Arial" panose="020B0604020202020204" pitchFamily="34" charset="0"/>
                  <a:cs typeface="Arial" panose="020B0604020202020204" pitchFamily="34" charset="0"/>
                </a:rPr>
                <a:t>CoffeeScript</a:t>
              </a:r>
              <a:endParaRPr lang="en-US" sz="750" b="1" dirty="0">
                <a:latin typeface="Arial" panose="020B0604020202020204" pitchFamily="34" charset="0"/>
                <a:cs typeface="Arial" panose="020B0604020202020204" pitchFamily="34" charset="0"/>
              </a:endParaRPr>
            </a:p>
          </p:txBody>
        </p:sp>
        <p:sp>
          <p:nvSpPr>
            <p:cNvPr id="11" name="Rectangle 10"/>
            <p:cNvSpPr/>
            <p:nvPr/>
          </p:nvSpPr>
          <p:spPr>
            <a:xfrm>
              <a:off x="5847108"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50" b="1" dirty="0" err="1">
                  <a:latin typeface="Arial" panose="020B0604020202020204" pitchFamily="34" charset="0"/>
                  <a:cs typeface="Arial" panose="020B0604020202020204" pitchFamily="34" charset="0"/>
                </a:rPr>
                <a:t>ClojureScript</a:t>
              </a:r>
              <a:endParaRPr lang="en-US" sz="750" b="1" dirty="0">
                <a:latin typeface="Arial" panose="020B0604020202020204" pitchFamily="34" charset="0"/>
                <a:cs typeface="Arial" panose="020B0604020202020204" pitchFamily="34" charset="0"/>
              </a:endParaRPr>
            </a:p>
          </p:txBody>
        </p:sp>
        <p:sp>
          <p:nvSpPr>
            <p:cNvPr id="12" name="Rectangle 11"/>
            <p:cNvSpPr/>
            <p:nvPr/>
          </p:nvSpPr>
          <p:spPr>
            <a:xfrm>
              <a:off x="2760962" y="1643063"/>
              <a:ext cx="5902239" cy="828675"/>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r>
                <a:rPr lang="en-US" sz="750" b="1" dirty="0">
                  <a:latin typeface="Arial" panose="020B0604020202020204" pitchFamily="34" charset="0"/>
                  <a:cs typeface="Arial" panose="020B0604020202020204" pitchFamily="34" charset="0"/>
                </a:rPr>
                <a:t>Frameworks</a:t>
              </a:r>
            </a:p>
          </p:txBody>
        </p:sp>
        <p:sp>
          <p:nvSpPr>
            <p:cNvPr id="13" name="Rectangle 12"/>
            <p:cNvSpPr/>
            <p:nvPr/>
          </p:nvSpPr>
          <p:spPr>
            <a:xfrm>
              <a:off x="3062939" y="1954326"/>
              <a:ext cx="699640"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MV*</a:t>
              </a:r>
            </a:p>
          </p:txBody>
        </p:sp>
        <p:sp>
          <p:nvSpPr>
            <p:cNvPr id="15" name="Rectangle 14"/>
            <p:cNvSpPr/>
            <p:nvPr/>
          </p:nvSpPr>
          <p:spPr>
            <a:xfrm>
              <a:off x="3953748" y="1954326"/>
              <a:ext cx="699640"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b="1" dirty="0" err="1">
                  <a:latin typeface="Arial" panose="020B0604020202020204" pitchFamily="34" charset="0"/>
                  <a:cs typeface="Arial" panose="020B0604020202020204" pitchFamily="34" charset="0"/>
                </a:rPr>
                <a:t>DartAngular</a:t>
              </a:r>
              <a:endParaRPr lang="en-US" sz="800" b="1" dirty="0">
                <a:latin typeface="Arial" panose="020B0604020202020204" pitchFamily="34" charset="0"/>
                <a:cs typeface="Arial" panose="020B0604020202020204" pitchFamily="34" charset="0"/>
              </a:endParaRPr>
            </a:p>
          </p:txBody>
        </p:sp>
        <p:sp>
          <p:nvSpPr>
            <p:cNvPr id="16" name="Rectangle 15"/>
            <p:cNvSpPr/>
            <p:nvPr/>
          </p:nvSpPr>
          <p:spPr>
            <a:xfrm>
              <a:off x="1703688" y="4371975"/>
              <a:ext cx="6959515" cy="828675"/>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endParaRPr lang="en-US" sz="750" b="1"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5159375" y="3800416"/>
              <a:ext cx="97672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V8</a:t>
              </a:r>
            </a:p>
          </p:txBody>
        </p:sp>
        <p:sp>
          <p:nvSpPr>
            <p:cNvPr id="19" name="Rectangle 18"/>
            <p:cNvSpPr/>
            <p:nvPr/>
          </p:nvSpPr>
          <p:spPr>
            <a:xfrm>
              <a:off x="4037300" y="3800416"/>
              <a:ext cx="97672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latin typeface="Arial" panose="020B0604020202020204" pitchFamily="34" charset="0"/>
                  <a:cs typeface="Arial" panose="020B0604020202020204" pitchFamily="34" charset="0"/>
                </a:rPr>
                <a:t>SpiderMonkey</a:t>
              </a:r>
              <a:endParaRPr lang="en-US" sz="900" b="1" dirty="0">
                <a:latin typeface="Arial" panose="020B0604020202020204" pitchFamily="34" charset="0"/>
                <a:cs typeface="Arial" panose="020B0604020202020204" pitchFamily="34" charset="0"/>
              </a:endParaRPr>
            </a:p>
          </p:txBody>
        </p:sp>
        <p:sp>
          <p:nvSpPr>
            <p:cNvPr id="20" name="Rectangle 19"/>
            <p:cNvSpPr/>
            <p:nvPr/>
          </p:nvSpPr>
          <p:spPr>
            <a:xfrm>
              <a:off x="2985808" y="3800416"/>
              <a:ext cx="888705"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Nitro</a:t>
              </a:r>
            </a:p>
          </p:txBody>
        </p:sp>
        <p:sp>
          <p:nvSpPr>
            <p:cNvPr id="23" name="Rectangle 22"/>
            <p:cNvSpPr/>
            <p:nvPr/>
          </p:nvSpPr>
          <p:spPr>
            <a:xfrm>
              <a:off x="7593454" y="3805301"/>
              <a:ext cx="976729" cy="329365"/>
            </a:xfrm>
            <a:prstGeom prst="rect">
              <a:avLst/>
            </a:prstGeom>
            <a:solidFill>
              <a:schemeClr val="tx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latin typeface="Arial" panose="020B0604020202020204" pitchFamily="34" charset="0"/>
                  <a:cs typeface="Arial" panose="020B0604020202020204" pitchFamily="34" charset="0"/>
                </a:rPr>
                <a:t>Nashorn</a:t>
              </a:r>
              <a:endParaRPr lang="en-US" sz="900" b="1" dirty="0">
                <a:latin typeface="Arial" panose="020B0604020202020204" pitchFamily="34" charset="0"/>
                <a:cs typeface="Arial" panose="020B0604020202020204" pitchFamily="34" charset="0"/>
              </a:endParaRPr>
            </a:p>
          </p:txBody>
        </p:sp>
        <p:sp>
          <p:nvSpPr>
            <p:cNvPr id="25" name="Rectangle 24"/>
            <p:cNvSpPr/>
            <p:nvPr/>
          </p:nvSpPr>
          <p:spPr>
            <a:xfrm>
              <a:off x="6394366" y="3810189"/>
              <a:ext cx="976729" cy="329365"/>
            </a:xfrm>
            <a:prstGeom prst="rect">
              <a:avLst/>
            </a:prstGeom>
            <a:solidFill>
              <a:schemeClr val="tx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Node.js</a:t>
              </a:r>
            </a:p>
          </p:txBody>
        </p:sp>
        <p:sp>
          <p:nvSpPr>
            <p:cNvPr id="28" name="Rectangle 27"/>
            <p:cNvSpPr/>
            <p:nvPr/>
          </p:nvSpPr>
          <p:spPr>
            <a:xfrm>
              <a:off x="425333" y="1643062"/>
              <a:ext cx="1210460" cy="3557588"/>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r>
                <a:rPr lang="en-US" sz="750" b="1" dirty="0">
                  <a:latin typeface="Arial" panose="020B0604020202020204" pitchFamily="34" charset="0"/>
                  <a:cs typeface="Arial" panose="020B0604020202020204" pitchFamily="34" charset="0"/>
                </a:rPr>
                <a:t>Tooling</a:t>
              </a:r>
            </a:p>
          </p:txBody>
        </p:sp>
        <p:sp>
          <p:nvSpPr>
            <p:cNvPr id="29" name="Rectangle 28"/>
            <p:cNvSpPr/>
            <p:nvPr/>
          </p:nvSpPr>
          <p:spPr>
            <a:xfrm>
              <a:off x="547382" y="4664496"/>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Yeoman</a:t>
              </a:r>
            </a:p>
          </p:txBody>
        </p:sp>
        <p:sp>
          <p:nvSpPr>
            <p:cNvPr id="30" name="Rectangle 29"/>
            <p:cNvSpPr/>
            <p:nvPr/>
          </p:nvSpPr>
          <p:spPr>
            <a:xfrm>
              <a:off x="547382" y="4164058"/>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Gulp</a:t>
              </a:r>
            </a:p>
          </p:txBody>
        </p:sp>
        <p:sp>
          <p:nvSpPr>
            <p:cNvPr id="31" name="Rectangle 30"/>
            <p:cNvSpPr/>
            <p:nvPr/>
          </p:nvSpPr>
          <p:spPr>
            <a:xfrm>
              <a:off x="547382" y="3652713"/>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Grunt</a:t>
              </a:r>
            </a:p>
          </p:txBody>
        </p:sp>
        <p:sp>
          <p:nvSpPr>
            <p:cNvPr id="32" name="Rectangle 31"/>
            <p:cNvSpPr/>
            <p:nvPr/>
          </p:nvSpPr>
          <p:spPr>
            <a:xfrm>
              <a:off x="1708354" y="1643062"/>
              <a:ext cx="978931" cy="2728913"/>
            </a:xfrm>
            <a:prstGeom prst="rect">
              <a:avLst/>
            </a:prstGeom>
            <a:solidFill>
              <a:srgbClr val="FFC000">
                <a:alpha val="69804"/>
              </a:srgbClr>
            </a:solidFill>
            <a:ln>
              <a:noFill/>
            </a:ln>
          </p:spPr>
          <p:style>
            <a:lnRef idx="3">
              <a:schemeClr val="lt1"/>
            </a:lnRef>
            <a:fillRef idx="1">
              <a:schemeClr val="accent4"/>
            </a:fillRef>
            <a:effectRef idx="1">
              <a:schemeClr val="accent4"/>
            </a:effectRef>
            <a:fontRef idx="minor">
              <a:schemeClr val="lt1"/>
            </a:fontRef>
          </p:style>
          <p:txBody>
            <a:bodyPr rtlCol="0" anchor="t"/>
            <a:lstStyle/>
            <a:p>
              <a:r>
                <a:rPr lang="en-US" sz="750" b="1" dirty="0">
                  <a:latin typeface="Arial" panose="020B0604020202020204" pitchFamily="34" charset="0"/>
                  <a:cs typeface="Arial" panose="020B0604020202020204" pitchFamily="34" charset="0"/>
                </a:rPr>
                <a:t>Standards</a:t>
              </a:r>
            </a:p>
          </p:txBody>
        </p:sp>
        <p:sp>
          <p:nvSpPr>
            <p:cNvPr id="33" name="Rectangle 32"/>
            <p:cNvSpPr/>
            <p:nvPr/>
          </p:nvSpPr>
          <p:spPr>
            <a:xfrm>
              <a:off x="1804113" y="2228852"/>
              <a:ext cx="699640"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HTML5 APIs</a:t>
              </a:r>
            </a:p>
          </p:txBody>
        </p:sp>
        <p:sp>
          <p:nvSpPr>
            <p:cNvPr id="35" name="Rectangle 34"/>
            <p:cNvSpPr/>
            <p:nvPr/>
          </p:nvSpPr>
          <p:spPr>
            <a:xfrm>
              <a:off x="5307956" y="3147013"/>
              <a:ext cx="808258"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JavaScript</a:t>
              </a:r>
            </a:p>
          </p:txBody>
        </p:sp>
        <p:sp>
          <p:nvSpPr>
            <p:cNvPr id="36" name="Rectangle 35"/>
            <p:cNvSpPr/>
            <p:nvPr/>
          </p:nvSpPr>
          <p:spPr>
            <a:xfrm>
              <a:off x="1816506" y="2956011"/>
              <a:ext cx="699640"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CSS</a:t>
              </a:r>
            </a:p>
          </p:txBody>
        </p:sp>
        <p:sp>
          <p:nvSpPr>
            <p:cNvPr id="37" name="Rectangle 36"/>
            <p:cNvSpPr/>
            <p:nvPr/>
          </p:nvSpPr>
          <p:spPr>
            <a:xfrm>
              <a:off x="7534491"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Arial" panose="020B0604020202020204" pitchFamily="34" charset="0"/>
                  <a:cs typeface="Arial" panose="020B0604020202020204" pitchFamily="34" charset="0"/>
                </a:rPr>
                <a:t>Scala.js</a:t>
              </a:r>
            </a:p>
          </p:txBody>
        </p:sp>
        <p:sp>
          <p:nvSpPr>
            <p:cNvPr id="38" name="Rectangle 37"/>
            <p:cNvSpPr/>
            <p:nvPr/>
          </p:nvSpPr>
          <p:spPr>
            <a:xfrm>
              <a:off x="6709348" y="2745942"/>
              <a:ext cx="720919"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b="1" dirty="0" err="1">
                  <a:latin typeface="Arial" panose="020B0604020202020204" pitchFamily="34" charset="0"/>
                  <a:cs typeface="Arial" panose="020B0604020202020204" pitchFamily="34" charset="0"/>
                </a:rPr>
                <a:t>Transpilers</a:t>
              </a:r>
              <a:r>
                <a:rPr lang="en-US" sz="600" b="1" dirty="0">
                  <a:latin typeface="Arial" panose="020B0604020202020204" pitchFamily="34" charset="0"/>
                  <a:cs typeface="Arial" panose="020B0604020202020204" pitchFamily="34" charset="0"/>
                </a:rPr>
                <a:t>, </a:t>
              </a:r>
              <a:r>
                <a:rPr lang="en-US" sz="600" b="1" dirty="0" err="1">
                  <a:latin typeface="Arial" panose="020B0604020202020204" pitchFamily="34" charset="0"/>
                  <a:cs typeface="Arial" panose="020B0604020202020204" pitchFamily="34" charset="0"/>
                </a:rPr>
                <a:t>Emscripten</a:t>
              </a:r>
              <a:endParaRPr lang="en-US" sz="600" b="1" dirty="0">
                <a:latin typeface="Arial" panose="020B0604020202020204" pitchFamily="34" charset="0"/>
                <a:cs typeface="Arial" panose="020B0604020202020204" pitchFamily="34" charset="0"/>
              </a:endParaRPr>
            </a:p>
          </p:txBody>
        </p:sp>
        <p:sp>
          <p:nvSpPr>
            <p:cNvPr id="39" name="Rectangle 38"/>
            <p:cNvSpPr/>
            <p:nvPr/>
          </p:nvSpPr>
          <p:spPr>
            <a:xfrm>
              <a:off x="4911272" y="1954326"/>
              <a:ext cx="699640"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latin typeface="Arial" panose="020B0604020202020204" pitchFamily="34" charset="0"/>
                  <a:cs typeface="Arial" panose="020B0604020202020204" pitchFamily="34" charset="0"/>
                </a:rPr>
                <a:t>React, Flight, </a:t>
              </a:r>
              <a:r>
                <a:rPr lang="en-US" sz="750" b="1" dirty="0" err="1">
                  <a:latin typeface="Arial" panose="020B0604020202020204" pitchFamily="34" charset="0"/>
                  <a:cs typeface="Arial" panose="020B0604020202020204" pitchFamily="34" charset="0"/>
                </a:rPr>
                <a:t>etc</a:t>
              </a:r>
              <a:endParaRPr lang="en-US" sz="750" b="1" dirty="0">
                <a:latin typeface="Arial" panose="020B0604020202020204" pitchFamily="34" charset="0"/>
                <a:cs typeface="Arial" panose="020B0604020202020204" pitchFamily="34" charset="0"/>
              </a:endParaRPr>
            </a:p>
          </p:txBody>
        </p:sp>
        <p:sp>
          <p:nvSpPr>
            <p:cNvPr id="40" name="Rectangle 39"/>
            <p:cNvSpPr/>
            <p:nvPr/>
          </p:nvSpPr>
          <p:spPr>
            <a:xfrm>
              <a:off x="547382" y="3199275"/>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latin typeface="Arial" panose="020B0604020202020204" pitchFamily="34" charset="0"/>
                  <a:cs typeface="Arial" panose="020B0604020202020204" pitchFamily="34" charset="0"/>
                </a:rPr>
                <a:t>JsHint</a:t>
              </a:r>
              <a:endParaRPr lang="en-US" sz="900" b="1" dirty="0">
                <a:latin typeface="Arial" panose="020B0604020202020204" pitchFamily="34" charset="0"/>
                <a:cs typeface="Arial" panose="020B0604020202020204" pitchFamily="34" charset="0"/>
              </a:endParaRPr>
            </a:p>
          </p:txBody>
        </p:sp>
        <p:sp>
          <p:nvSpPr>
            <p:cNvPr id="41" name="Rectangle 40"/>
            <p:cNvSpPr/>
            <p:nvPr/>
          </p:nvSpPr>
          <p:spPr>
            <a:xfrm>
              <a:off x="547382" y="2756736"/>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latin typeface="Arial" panose="020B0604020202020204" pitchFamily="34" charset="0"/>
                  <a:cs typeface="Arial" panose="020B0604020202020204" pitchFamily="34" charset="0"/>
                </a:rPr>
                <a:t>SonarQube</a:t>
              </a:r>
              <a:endParaRPr lang="en-US" sz="900" b="1" dirty="0">
                <a:latin typeface="Arial" panose="020B0604020202020204" pitchFamily="34" charset="0"/>
                <a:cs typeface="Arial" panose="020B0604020202020204" pitchFamily="34" charset="0"/>
              </a:endParaRPr>
            </a:p>
          </p:txBody>
        </p:sp>
        <p:sp>
          <p:nvSpPr>
            <p:cNvPr id="42" name="Rectangle 41"/>
            <p:cNvSpPr/>
            <p:nvPr/>
          </p:nvSpPr>
          <p:spPr>
            <a:xfrm>
              <a:off x="547382" y="2307055"/>
              <a:ext cx="976729" cy="329365"/>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err="1">
                  <a:latin typeface="Arial" panose="020B0604020202020204" pitchFamily="34" charset="0"/>
                  <a:cs typeface="Arial" panose="020B0604020202020204" pitchFamily="34" charset="0"/>
                </a:rPr>
                <a:t>Istambul</a:t>
              </a:r>
              <a:r>
                <a:rPr lang="en-US" sz="900" b="1" dirty="0">
                  <a:latin typeface="Arial" panose="020B0604020202020204" pitchFamily="34" charset="0"/>
                  <a:cs typeface="Arial" panose="020B0604020202020204" pitchFamily="34" charset="0"/>
                </a:rPr>
                <a:t>, Plato, </a:t>
              </a:r>
              <a:r>
                <a:rPr lang="en-US" sz="900" b="1" dirty="0" err="1">
                  <a:latin typeface="Arial" panose="020B0604020202020204" pitchFamily="34" charset="0"/>
                  <a:cs typeface="Arial" panose="020B0604020202020204" pitchFamily="34" charset="0"/>
                </a:rPr>
                <a:t>etc</a:t>
              </a:r>
              <a:endParaRPr lang="en-US" sz="900" b="1" dirty="0">
                <a:latin typeface="Arial" panose="020B0604020202020204" pitchFamily="34" charset="0"/>
                <a:cs typeface="Arial" panose="020B0604020202020204" pitchFamily="34" charset="0"/>
              </a:endParaRPr>
            </a:p>
          </p:txBody>
        </p:sp>
        <p:sp>
          <p:nvSpPr>
            <p:cNvPr id="43" name="Rectangle 42"/>
            <p:cNvSpPr/>
            <p:nvPr/>
          </p:nvSpPr>
          <p:spPr>
            <a:xfrm>
              <a:off x="6025830" y="1954326"/>
              <a:ext cx="699640" cy="339140"/>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latin typeface="Arial" panose="020B0604020202020204" pitchFamily="34" charset="0"/>
                  <a:cs typeface="Arial" panose="020B0604020202020204" pitchFamily="34" charset="0"/>
                </a:rPr>
                <a:t>Isomorphic Frameworks</a:t>
              </a:r>
            </a:p>
          </p:txBody>
        </p:sp>
        <p:sp>
          <p:nvSpPr>
            <p:cNvPr id="47" name="Rectangle 46"/>
            <p:cNvSpPr/>
            <p:nvPr/>
          </p:nvSpPr>
          <p:spPr>
            <a:xfrm>
              <a:off x="7184671" y="1954326"/>
              <a:ext cx="699640" cy="339140"/>
            </a:xfrm>
            <a:prstGeom prst="rect">
              <a:avLst/>
            </a:prstGeom>
            <a:solidFill>
              <a:schemeClr val="tx2">
                <a:lumMod val="2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latin typeface="Arial" panose="020B0604020202020204" pitchFamily="34" charset="0"/>
                  <a:cs typeface="Arial" panose="020B0604020202020204" pitchFamily="34" charset="0"/>
                </a:rPr>
                <a:t>Express, Koa, </a:t>
              </a:r>
              <a:r>
                <a:rPr lang="en-US" sz="750" b="1" dirty="0" err="1">
                  <a:latin typeface="Arial" panose="020B0604020202020204" pitchFamily="34" charset="0"/>
                  <a:cs typeface="Arial" panose="020B0604020202020204" pitchFamily="34" charset="0"/>
                </a:rPr>
                <a:t>etc</a:t>
              </a:r>
              <a:endParaRPr lang="en-US" sz="750" b="1" dirty="0">
                <a:latin typeface="Arial" panose="020B0604020202020204" pitchFamily="34" charset="0"/>
                <a:cs typeface="Arial" panose="020B0604020202020204" pitchFamily="34" charset="0"/>
              </a:endParaRPr>
            </a:p>
          </p:txBody>
        </p:sp>
      </p:grpSp>
      <p:sp>
        <p:nvSpPr>
          <p:cNvPr id="44" name="Rectangle 43"/>
          <p:cNvSpPr/>
          <p:nvPr/>
        </p:nvSpPr>
        <p:spPr>
          <a:xfrm>
            <a:off x="4924436" y="4919867"/>
            <a:ext cx="808258" cy="410937"/>
          </a:xfrm>
          <a:prstGeom prst="rect">
            <a:avLst/>
          </a:prstGeom>
          <a:solidFill>
            <a:srgbClr val="2E75B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Arial" panose="020B0604020202020204" pitchFamily="34" charset="0"/>
                <a:cs typeface="Arial" panose="020B0604020202020204" pitchFamily="34" charset="0"/>
              </a:rPr>
              <a:t>ECMAScript</a:t>
            </a:r>
          </a:p>
        </p:txBody>
      </p:sp>
    </p:spTree>
    <p:extLst>
      <p:ext uri="{BB962C8B-B14F-4D97-AF65-F5344CB8AC3E}">
        <p14:creationId xmlns:p14="http://schemas.microsoft.com/office/powerpoint/2010/main" val="3880934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57250"/>
            <a:ext cx="9144000" cy="4488873"/>
          </a:xfrm>
          <a:prstGeom prst="rect">
            <a:avLst/>
          </a:prstGeom>
        </p:spPr>
      </p:pic>
    </p:spTree>
    <p:extLst>
      <p:ext uri="{BB962C8B-B14F-4D97-AF65-F5344CB8AC3E}">
        <p14:creationId xmlns:p14="http://schemas.microsoft.com/office/powerpoint/2010/main" val="565842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History lesson picture</a:t>
            </a:r>
            <a:endParaRPr lang="en-US"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55" b="11711"/>
          <a:stretch/>
        </p:blipFill>
        <p:spPr>
          <a:xfrm>
            <a:off x="0" y="-23752"/>
            <a:ext cx="9144000" cy="6887689"/>
          </a:xfrm>
          <a:prstGeom prst="rect">
            <a:avLst/>
          </a:prstGeom>
        </p:spPr>
      </p:pic>
      <p:sp>
        <p:nvSpPr>
          <p:cNvPr id="5" name="Text Placeholder 5"/>
          <p:cNvSpPr txBox="1">
            <a:spLocks/>
          </p:cNvSpPr>
          <p:nvPr/>
        </p:nvSpPr>
        <p:spPr>
          <a:xfrm>
            <a:off x="-6016" y="4536395"/>
            <a:ext cx="9144000" cy="1108445"/>
          </a:xfrm>
          <a:prstGeom prst="rect">
            <a:avLst/>
          </a:prstGeom>
          <a:solidFill>
            <a:srgbClr val="262626">
              <a:alpha val="80000"/>
            </a:srgbClr>
          </a:solidFill>
        </p:spPr>
        <p:txBody>
          <a:bodyPr vert="horz" lIns="68580" tIns="34290" rIns="68580" bIns="3429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a:ea typeface="+mn-ea"/>
                <a:cs typeface="Arial"/>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a:ea typeface="+mn-ea"/>
                <a:cs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a:ea typeface="+mn-ea"/>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300" dirty="0">
                <a:solidFill>
                  <a:schemeClr val="bg1"/>
                </a:solidFill>
              </a:rPr>
              <a:t>(Very) Brief history of JavaScript</a:t>
            </a:r>
          </a:p>
        </p:txBody>
      </p:sp>
    </p:spTree>
    <p:extLst>
      <p:ext uri="{BB962C8B-B14F-4D97-AF65-F5344CB8AC3E}">
        <p14:creationId xmlns:p14="http://schemas.microsoft.com/office/powerpoint/2010/main" val="8965112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1" y="1022498"/>
            <a:ext cx="8228013" cy="449482"/>
          </a:xfrm>
        </p:spPr>
        <p:txBody>
          <a:bodyPr/>
          <a:lstStyle/>
          <a:p>
            <a:r>
              <a:rPr lang="en-US" dirty="0"/>
              <a:t>In the beginning there was </a:t>
            </a:r>
            <a:r>
              <a:rPr lang="en-US" dirty="0" smtClean="0"/>
              <a:t>JavaScript… on Netscape Navigator</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833929"/>
            <a:ext cx="6256039" cy="405320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286625" y="1833929"/>
            <a:ext cx="1581150" cy="1581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766872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ECMAScript, the JavaScript standardization</a:t>
            </a:r>
            <a:endParaRPr lang="en-US" dirty="0"/>
          </a:p>
        </p:txBody>
      </p:sp>
      <p:pic>
        <p:nvPicPr>
          <p:cNvPr id="2050" name="Picture 2" descr="https://cdn.tutsplus.com/net/uploads/2013/05/es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2" y="2457452"/>
            <a:ext cx="1516856" cy="15168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upload.wikimedia.org/wikipedia/commons/6/6a/JavaScript-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4140" y="4848790"/>
            <a:ext cx="682730" cy="68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upload.wikimedia.org/wikipedia/commons/6/6a/JavaScript-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1687" y="4848790"/>
            <a:ext cx="682730" cy="6827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upload.wikimedia.org/wikipedia/commons/6/6a/JavaScript-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207" y="4848790"/>
            <a:ext cx="682730" cy="68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upload.wikimedia.org/wikipedia/commons/6/6a/JavaScript-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727" y="4848790"/>
            <a:ext cx="682730" cy="68273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8055485">
            <a:off x="3115471" y="4244359"/>
            <a:ext cx="704850" cy="3810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Right Arrow 18"/>
          <p:cNvSpPr/>
          <p:nvPr/>
        </p:nvSpPr>
        <p:spPr>
          <a:xfrm rot="6229984">
            <a:off x="3682754" y="4242224"/>
            <a:ext cx="704850" cy="3810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ight Arrow 19"/>
          <p:cNvSpPr/>
          <p:nvPr/>
        </p:nvSpPr>
        <p:spPr>
          <a:xfrm rot="4574430">
            <a:off x="4265586" y="4242224"/>
            <a:ext cx="704850" cy="3810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ight Arrow 22"/>
          <p:cNvSpPr/>
          <p:nvPr/>
        </p:nvSpPr>
        <p:spPr>
          <a:xfrm rot="3030284">
            <a:off x="4905595" y="4213417"/>
            <a:ext cx="704850" cy="381000"/>
          </a:xfrm>
          <a:prstGeom prst="rightArrow">
            <a:avLst/>
          </a:prstGeom>
          <a:solidFill>
            <a:srgbClr val="F7DE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2887017" y="5534025"/>
            <a:ext cx="469306"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1.0</a:t>
            </a:r>
          </a:p>
        </p:txBody>
      </p:sp>
      <p:sp>
        <p:nvSpPr>
          <p:cNvPr id="25" name="TextBox 24"/>
          <p:cNvSpPr txBox="1"/>
          <p:nvPr/>
        </p:nvSpPr>
        <p:spPr>
          <a:xfrm>
            <a:off x="3753973" y="5534025"/>
            <a:ext cx="469306"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1.1</a:t>
            </a:r>
          </a:p>
        </p:txBody>
      </p:sp>
      <p:sp>
        <p:nvSpPr>
          <p:cNvPr id="26" name="TextBox 25"/>
          <p:cNvSpPr txBox="1"/>
          <p:nvPr/>
        </p:nvSpPr>
        <p:spPr>
          <a:xfrm>
            <a:off x="4718198" y="5531519"/>
            <a:ext cx="418160"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a:t>
            </a:r>
          </a:p>
        </p:txBody>
      </p:sp>
      <p:sp>
        <p:nvSpPr>
          <p:cNvPr id="27" name="TextBox 26"/>
          <p:cNvSpPr txBox="1"/>
          <p:nvPr/>
        </p:nvSpPr>
        <p:spPr>
          <a:xfrm>
            <a:off x="5591661" y="5531519"/>
            <a:ext cx="611795" cy="300082"/>
          </a:xfrm>
          <a:prstGeom prst="rect">
            <a:avLst/>
          </a:prstGeom>
          <a:noFill/>
        </p:spPr>
        <p:txBody>
          <a:bodyPr wrap="square" rtlCol="0">
            <a:spAutoFit/>
          </a:bodyPr>
          <a:lstStyle/>
          <a:p>
            <a:pPr algn="ctr"/>
            <a:r>
              <a:rPr lang="en-US" sz="1350" dirty="0">
                <a:latin typeface="Arial" panose="020B0604020202020204" pitchFamily="34" charset="0"/>
                <a:cs typeface="Arial" panose="020B0604020202020204" pitchFamily="34" charset="0"/>
              </a:rPr>
              <a:t>1.8.5</a:t>
            </a:r>
          </a:p>
        </p:txBody>
      </p:sp>
    </p:spTree>
    <p:extLst>
      <p:ext uri="{BB962C8B-B14F-4D97-AF65-F5344CB8AC3E}">
        <p14:creationId xmlns:p14="http://schemas.microsoft.com/office/powerpoint/2010/main" val="223093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3" grpId="0" animBg="1"/>
      <p:bldP spid="13"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Ajax </a:t>
            </a:r>
            <a:r>
              <a:rPr lang="en-US" dirty="0" smtClean="0"/>
              <a:t>era, and the rest is history</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1255865"/>
            <a:ext cx="4879447" cy="3074596"/>
          </a:xfrm>
          <a:prstGeom prst="rect">
            <a:avLst/>
          </a:prstGeom>
        </p:spPr>
      </p:pic>
      <p:pic>
        <p:nvPicPr>
          <p:cNvPr id="5" name="Picture 4" descr="http://www.w3.org/2005/Talks/0513-webplatform/googlemap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857" y="1035542"/>
            <a:ext cx="3426578" cy="2520554"/>
          </a:xfrm>
          <a:prstGeom prst="rect">
            <a:avLst/>
          </a:prstGeom>
          <a:noFill/>
          <a:effectLst>
            <a:outerShdw blurRad="50800" dist="38100" dir="2700000" algn="tl" rotWithShape="0">
              <a:schemeClr val="tx1">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6" name="Picture 6" descr="http://cfp2004.org/program/materials/p10-gmail_inbo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857" y="4155405"/>
            <a:ext cx="3426578" cy="222577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4762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3043</TotalTime>
  <Words>3695</Words>
  <Application>Microsoft Office PowerPoint</Application>
  <PresentationFormat>On-screen Show (4:3)</PresentationFormat>
  <Paragraphs>389</Paragraphs>
  <Slides>44</Slides>
  <Notes>40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History lesson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lesson picture</dc:title>
  <dc:creator>Oscar Renalias</dc:creator>
  <cp:lastModifiedBy>Renalias, Oscar</cp:lastModifiedBy>
  <cp:revision>165</cp:revision>
  <dcterms:created xsi:type="dcterms:W3CDTF">2014-09-13T02:03:22Z</dcterms:created>
  <dcterms:modified xsi:type="dcterms:W3CDTF">2014-10-16T14:33:33Z</dcterms:modified>
</cp:coreProperties>
</file>